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Fira Sans Extra Condensed Medium"/>
      <p:regular r:id="rId25"/>
      <p:bold r:id="rId26"/>
      <p:italic r:id="rId27"/>
      <p:boldItalic r:id="rId28"/>
    </p:embeddedFont>
    <p:embeddedFont>
      <p:font typeface="Roboto Condensed"/>
      <p:regular r:id="rId29"/>
      <p:bold r:id="rId30"/>
      <p:italic r:id="rId31"/>
      <p:boldItalic r:id="rId32"/>
    </p:embeddedFont>
    <p:embeddedFont>
      <p:font typeface="Squada One"/>
      <p:regular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2785AD-6CA5-4B75-A70D-2461EECF894E}">
  <a:tblStyle styleId="{DE2785AD-6CA5-4B75-A70D-2461EECF89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20" Type="http://schemas.openxmlformats.org/officeDocument/2006/relationships/slide" Target="slides/slide14.xml"/><Relationship Id="rId41" Type="http://schemas.openxmlformats.org/officeDocument/2006/relationships/font" Target="fonts/Exo2-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Condense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5.xml"/><Relationship Id="rId33" Type="http://schemas.openxmlformats.org/officeDocument/2006/relationships/font" Target="fonts/SquadaOne-regular.fntdata"/><Relationship Id="rId10" Type="http://schemas.openxmlformats.org/officeDocument/2006/relationships/slide" Target="slides/slide4.xml"/><Relationship Id="rId32" Type="http://schemas.openxmlformats.org/officeDocument/2006/relationships/font" Target="fonts/RobotoCondensed-boldItalic.fntdata"/><Relationship Id="rId13" Type="http://schemas.openxmlformats.org/officeDocument/2006/relationships/slide" Target="slides/slide7.xml"/><Relationship Id="rId35" Type="http://schemas.openxmlformats.org/officeDocument/2006/relationships/font" Target="fonts/RobotoCondensedLight-bold.fntdata"/><Relationship Id="rId12" Type="http://schemas.openxmlformats.org/officeDocument/2006/relationships/slide" Target="slides/slide6.xml"/><Relationship Id="rId34" Type="http://schemas.openxmlformats.org/officeDocument/2006/relationships/font" Target="fonts/RobotoCondensedLight-regular.fntdata"/><Relationship Id="rId15" Type="http://schemas.openxmlformats.org/officeDocument/2006/relationships/slide" Target="slides/slide9.xml"/><Relationship Id="rId37" Type="http://schemas.openxmlformats.org/officeDocument/2006/relationships/font" Target="fonts/RobotoCondensedLight-boldItalic.fntdata"/><Relationship Id="rId14" Type="http://schemas.openxmlformats.org/officeDocument/2006/relationships/slide" Target="slides/slide8.xml"/><Relationship Id="rId36" Type="http://schemas.openxmlformats.org/officeDocument/2006/relationships/font" Target="fonts/RobotoCondensedLight-italic.fntdata"/><Relationship Id="rId17" Type="http://schemas.openxmlformats.org/officeDocument/2006/relationships/slide" Target="slides/slide11.xml"/><Relationship Id="rId39" Type="http://schemas.openxmlformats.org/officeDocument/2006/relationships/font" Target="fonts/Exo2-bold.fntdata"/><Relationship Id="rId16" Type="http://schemas.openxmlformats.org/officeDocument/2006/relationships/slide" Target="slides/slide10.xml"/><Relationship Id="rId38" Type="http://schemas.openxmlformats.org/officeDocument/2006/relationships/font" Target="fonts/Exo2-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f677663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f677663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f6776631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f6776631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f6776631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f6776631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3fb0de8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3fb0de8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3fb0de8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3fb0de8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100"/>
              <a:buNone/>
              <a:defRPr sz="1100">
                <a:solidFill>
                  <a:schemeClr val="accent6"/>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5.gif"/><Relationship Id="rId5" Type="http://schemas.openxmlformats.org/officeDocument/2006/relationships/image" Target="../media/image32.gif"/><Relationship Id="rId6" Type="http://schemas.openxmlformats.org/officeDocument/2006/relationships/image" Target="../media/image37.gif"/><Relationship Id="rId7" Type="http://schemas.openxmlformats.org/officeDocument/2006/relationships/image" Target="../media/image41.gif"/><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329975" y="3363101"/>
            <a:ext cx="4352100" cy="90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Anmol Preet Singh  2K18/SE/027</a:t>
            </a:r>
            <a:endParaRPr sz="2000"/>
          </a:p>
          <a:p>
            <a:pPr indent="0" lvl="0" marL="0" rtl="0" algn="r">
              <a:spcBef>
                <a:spcPts val="0"/>
              </a:spcBef>
              <a:spcAft>
                <a:spcPts val="0"/>
              </a:spcAft>
              <a:buNone/>
            </a:pPr>
            <a:r>
              <a:rPr lang="en" sz="2000"/>
              <a:t>Chitra Singla  2K18/SE/048</a:t>
            </a:r>
            <a:endParaRPr sz="2000"/>
          </a:p>
          <a:p>
            <a:pPr indent="0" lvl="0" marL="0" rtl="0" algn="r">
              <a:spcBef>
                <a:spcPts val="0"/>
              </a:spcBef>
              <a:spcAft>
                <a:spcPts val="0"/>
              </a:spcAft>
              <a:buNone/>
            </a:pPr>
            <a:r>
              <a:t/>
            </a:r>
            <a:endParaRPr/>
          </a:p>
        </p:txBody>
      </p:sp>
      <p:sp>
        <p:nvSpPr>
          <p:cNvPr id="133" name="Google Shape;133;p26"/>
          <p:cNvSpPr txBox="1"/>
          <p:nvPr>
            <p:ph type="ctrTitle"/>
          </p:nvPr>
        </p:nvSpPr>
        <p:spPr>
          <a:xfrm>
            <a:off x="1795275" y="639650"/>
            <a:ext cx="6886800" cy="221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AUTOMATED</a:t>
            </a:r>
            <a:endParaRPr/>
          </a:p>
          <a:p>
            <a:pPr indent="0" lvl="0" marL="0" rtl="0" algn="r">
              <a:spcBef>
                <a:spcPts val="0"/>
              </a:spcBef>
              <a:spcAft>
                <a:spcPts val="0"/>
              </a:spcAft>
              <a:buNone/>
            </a:pPr>
            <a:r>
              <a:rPr lang="en"/>
              <a:t>ESSAY GRADING</a:t>
            </a:r>
            <a:endParaRPr/>
          </a:p>
          <a:p>
            <a:pPr indent="0" lvl="0" marL="0" rtl="0" algn="r">
              <a:spcBef>
                <a:spcPts val="0"/>
              </a:spcBef>
              <a:spcAft>
                <a:spcPts val="0"/>
              </a:spcAft>
              <a:buNone/>
            </a:pPr>
            <a:r>
              <a:rPr lang="en" sz="2000"/>
              <a:t>Using Long Short Term Memory Networks</a:t>
            </a:r>
            <a:endParaRPr sz="2000"/>
          </a:p>
        </p:txBody>
      </p:sp>
      <p:cxnSp>
        <p:nvCxnSpPr>
          <p:cNvPr id="134" name="Google Shape;134;p26"/>
          <p:cNvCxnSpPr/>
          <p:nvPr/>
        </p:nvCxnSpPr>
        <p:spPr>
          <a:xfrm>
            <a:off x="7178100" y="3108375"/>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ctrTitle"/>
          </p:nvPr>
        </p:nvSpPr>
        <p:spPr>
          <a:xfrm>
            <a:off x="1964850" y="158300"/>
            <a:ext cx="52143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COMPARATIVE ANALYSIS</a:t>
            </a:r>
            <a:endParaRPr/>
          </a:p>
        </p:txBody>
      </p:sp>
      <p:cxnSp>
        <p:nvCxnSpPr>
          <p:cNvPr id="272" name="Google Shape;272;p35"/>
          <p:cNvCxnSpPr/>
          <p:nvPr/>
        </p:nvCxnSpPr>
        <p:spPr>
          <a:xfrm rot="10800000">
            <a:off x="-6775" y="76077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35"/>
          <p:cNvCxnSpPr/>
          <p:nvPr/>
        </p:nvCxnSpPr>
        <p:spPr>
          <a:xfrm rot="10800000">
            <a:off x="3850200" y="4909875"/>
            <a:ext cx="5293800" cy="0"/>
          </a:xfrm>
          <a:prstGeom prst="straightConnector1">
            <a:avLst/>
          </a:prstGeom>
          <a:noFill/>
          <a:ln cap="flat" cmpd="sng" w="9525">
            <a:solidFill>
              <a:schemeClr val="dk1"/>
            </a:solidFill>
            <a:prstDash val="solid"/>
            <a:round/>
            <a:headEnd len="med" w="med" type="none"/>
            <a:tailEnd len="med" w="med" type="none"/>
          </a:ln>
        </p:spPr>
      </p:cxnSp>
      <p:sp>
        <p:nvSpPr>
          <p:cNvPr id="274" name="Google Shape;274;p35"/>
          <p:cNvSpPr/>
          <p:nvPr/>
        </p:nvSpPr>
        <p:spPr>
          <a:xfrm>
            <a:off x="157125" y="918700"/>
            <a:ext cx="4651800" cy="1446900"/>
          </a:xfrm>
          <a:prstGeom prst="snip2DiagRect">
            <a:avLst>
              <a:gd fmla="val 18257" name="adj1"/>
              <a:gd fmla="val 0"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5" name="Google Shape;275;p35"/>
          <p:cNvGraphicFramePr/>
          <p:nvPr/>
        </p:nvGraphicFramePr>
        <p:xfrm>
          <a:off x="157113" y="872250"/>
          <a:ext cx="3000000" cy="3000000"/>
        </p:xfrm>
        <a:graphic>
          <a:graphicData uri="http://schemas.openxmlformats.org/drawingml/2006/table">
            <a:tbl>
              <a:tblPr>
                <a:noFill/>
                <a:tableStyleId>{DE2785AD-6CA5-4B75-A70D-2461EECF894E}</a:tableStyleId>
              </a:tblPr>
              <a:tblGrid>
                <a:gridCol w="924875"/>
                <a:gridCol w="762800"/>
                <a:gridCol w="665500"/>
                <a:gridCol w="816850"/>
                <a:gridCol w="589825"/>
                <a:gridCol w="892050"/>
              </a:tblGrid>
              <a:tr h="396200">
                <a:tc>
                  <a:txBody>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W2V</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W2VP</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GloVe</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FsTxT</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FsTxTP</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Dual-LSTM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Bi-LSTM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0.971</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Cnn-LSTM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0.959</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0.958</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0.954</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276" name="Google Shape;276;p35"/>
          <p:cNvCxnSpPr/>
          <p:nvPr/>
        </p:nvCxnSpPr>
        <p:spPr>
          <a:xfrm flipH="1" rot="10800000">
            <a:off x="172950" y="2010375"/>
            <a:ext cx="4630200" cy="1080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35"/>
          <p:cNvCxnSpPr/>
          <p:nvPr/>
        </p:nvCxnSpPr>
        <p:spPr>
          <a:xfrm flipH="1" rot="10800000">
            <a:off x="167925" y="1626500"/>
            <a:ext cx="4630200" cy="10800"/>
          </a:xfrm>
          <a:prstGeom prst="straightConnector1">
            <a:avLst/>
          </a:prstGeom>
          <a:noFill/>
          <a:ln cap="flat" cmpd="sng" w="9525">
            <a:solidFill>
              <a:schemeClr val="accent4"/>
            </a:solidFill>
            <a:prstDash val="solid"/>
            <a:round/>
            <a:headEnd len="med" w="med" type="none"/>
            <a:tailEnd len="med" w="med" type="none"/>
          </a:ln>
        </p:spPr>
      </p:cxnSp>
      <p:pic>
        <p:nvPicPr>
          <p:cNvPr id="278" name="Google Shape;278;p35"/>
          <p:cNvPicPr preferRelativeResize="0"/>
          <p:nvPr/>
        </p:nvPicPr>
        <p:blipFill rotWithShape="1">
          <a:blip r:embed="rId3">
            <a:alphaModFix/>
          </a:blip>
          <a:srcRect b="0" l="1095" r="1085" t="0"/>
          <a:stretch/>
        </p:blipFill>
        <p:spPr>
          <a:xfrm>
            <a:off x="4928988" y="1795225"/>
            <a:ext cx="4030200" cy="3013200"/>
          </a:xfrm>
          <a:prstGeom prst="snip2DiagRect">
            <a:avLst>
              <a:gd fmla="val 0" name="adj1"/>
              <a:gd fmla="val 9649" name="adj2"/>
            </a:avLst>
          </a:prstGeom>
          <a:noFill/>
          <a:ln cap="flat" cmpd="sng" w="38100">
            <a:solidFill>
              <a:schemeClr val="dk2"/>
            </a:solidFill>
            <a:prstDash val="solid"/>
            <a:round/>
            <a:headEnd len="sm" w="sm" type="none"/>
            <a:tailEnd len="sm" w="sm" type="none"/>
          </a:ln>
        </p:spPr>
      </p:pic>
      <p:pic>
        <p:nvPicPr>
          <p:cNvPr id="279" name="Google Shape;279;p35"/>
          <p:cNvPicPr preferRelativeResize="0"/>
          <p:nvPr/>
        </p:nvPicPr>
        <p:blipFill rotWithShape="1">
          <a:blip r:embed="rId4">
            <a:alphaModFix/>
          </a:blip>
          <a:srcRect b="0" l="15167" r="16939" t="0"/>
          <a:stretch/>
        </p:blipFill>
        <p:spPr>
          <a:xfrm>
            <a:off x="3701189" y="2577875"/>
            <a:ext cx="842275" cy="2290400"/>
          </a:xfrm>
          <a:prstGeom prst="rect">
            <a:avLst/>
          </a:prstGeom>
          <a:noFill/>
          <a:ln>
            <a:noFill/>
          </a:ln>
        </p:spPr>
      </p:pic>
      <p:pic>
        <p:nvPicPr>
          <p:cNvPr id="280" name="Google Shape;280;p35"/>
          <p:cNvPicPr preferRelativeResize="0"/>
          <p:nvPr/>
        </p:nvPicPr>
        <p:blipFill rotWithShape="1">
          <a:blip r:embed="rId5">
            <a:alphaModFix/>
          </a:blip>
          <a:srcRect b="0" l="22451" r="21125" t="0"/>
          <a:stretch/>
        </p:blipFill>
        <p:spPr>
          <a:xfrm>
            <a:off x="356700" y="2577875"/>
            <a:ext cx="842275" cy="2290400"/>
          </a:xfrm>
          <a:prstGeom prst="rect">
            <a:avLst/>
          </a:prstGeom>
          <a:noFill/>
          <a:ln>
            <a:noFill/>
          </a:ln>
        </p:spPr>
      </p:pic>
      <p:sp>
        <p:nvSpPr>
          <p:cNvPr id="281" name="Google Shape;281;p35"/>
          <p:cNvSpPr/>
          <p:nvPr/>
        </p:nvSpPr>
        <p:spPr>
          <a:xfrm>
            <a:off x="5466000" y="908208"/>
            <a:ext cx="2956200" cy="7137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txBox="1"/>
          <p:nvPr/>
        </p:nvSpPr>
        <p:spPr>
          <a:xfrm>
            <a:off x="5517150" y="983013"/>
            <a:ext cx="2853900" cy="58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Bi - LSTM Model performed best with pre-trained word2vec</a:t>
            </a:r>
            <a:endParaRPr b="1">
              <a:solidFill>
                <a:srgbClr val="0A3455"/>
              </a:solidFill>
              <a:latin typeface="Exo 2"/>
              <a:ea typeface="Exo 2"/>
              <a:cs typeface="Exo 2"/>
              <a:sym typeface="Exo 2"/>
            </a:endParaRPr>
          </a:p>
        </p:txBody>
      </p:sp>
      <p:pic>
        <p:nvPicPr>
          <p:cNvPr id="283" name="Google Shape;283;p35"/>
          <p:cNvPicPr preferRelativeResize="0"/>
          <p:nvPr/>
        </p:nvPicPr>
        <p:blipFill rotWithShape="1">
          <a:blip r:embed="rId6">
            <a:alphaModFix/>
          </a:blip>
          <a:srcRect b="13889" l="8572" r="19691" t="0"/>
          <a:stretch/>
        </p:blipFill>
        <p:spPr>
          <a:xfrm>
            <a:off x="1633238" y="2577875"/>
            <a:ext cx="1633700" cy="229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ctrTitle"/>
          </p:nvPr>
        </p:nvSpPr>
        <p:spPr>
          <a:xfrm>
            <a:off x="1291650" y="179925"/>
            <a:ext cx="6560700" cy="5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MULTINOMIAL NAIVE BAYES FROM SCRATCH</a:t>
            </a:r>
            <a:endParaRPr/>
          </a:p>
        </p:txBody>
      </p:sp>
      <p:pic>
        <p:nvPicPr>
          <p:cNvPr id="289" name="Google Shape;289;p36"/>
          <p:cNvPicPr preferRelativeResize="0"/>
          <p:nvPr/>
        </p:nvPicPr>
        <p:blipFill>
          <a:blip r:embed="rId3">
            <a:alphaModFix/>
          </a:blip>
          <a:stretch>
            <a:fillRect/>
          </a:stretch>
        </p:blipFill>
        <p:spPr>
          <a:xfrm>
            <a:off x="228050" y="853875"/>
            <a:ext cx="3933900" cy="2557200"/>
          </a:xfrm>
          <a:prstGeom prst="snip2DiagRect">
            <a:avLst>
              <a:gd fmla="val 0" name="adj1"/>
              <a:gd fmla="val 12107" name="adj2"/>
            </a:avLst>
          </a:prstGeom>
          <a:noFill/>
          <a:ln cap="flat" cmpd="sng" w="38100">
            <a:solidFill>
              <a:schemeClr val="dk2"/>
            </a:solidFill>
            <a:prstDash val="solid"/>
            <a:round/>
            <a:headEnd len="sm" w="sm" type="none"/>
            <a:tailEnd len="sm" w="sm" type="none"/>
          </a:ln>
        </p:spPr>
      </p:pic>
      <p:pic>
        <p:nvPicPr>
          <p:cNvPr id="290" name="Google Shape;290;p36"/>
          <p:cNvPicPr preferRelativeResize="0"/>
          <p:nvPr/>
        </p:nvPicPr>
        <p:blipFill>
          <a:blip r:embed="rId4">
            <a:alphaModFix/>
          </a:blip>
          <a:stretch>
            <a:fillRect/>
          </a:stretch>
        </p:blipFill>
        <p:spPr>
          <a:xfrm>
            <a:off x="4280750" y="1211100"/>
            <a:ext cx="4696200" cy="3750600"/>
          </a:xfrm>
          <a:prstGeom prst="snip2DiagRect">
            <a:avLst>
              <a:gd fmla="val 0" name="adj1"/>
              <a:gd fmla="val 8629" name="adj2"/>
            </a:avLst>
          </a:prstGeom>
          <a:noFill/>
          <a:ln cap="flat" cmpd="sng" w="38100">
            <a:solidFill>
              <a:schemeClr val="dk2"/>
            </a:solidFill>
            <a:prstDash val="solid"/>
            <a:round/>
            <a:headEnd len="sm" w="sm" type="none"/>
            <a:tailEnd len="sm" w="sm" type="none"/>
          </a:ln>
        </p:spPr>
      </p:pic>
      <p:sp>
        <p:nvSpPr>
          <p:cNvPr id="291" name="Google Shape;291;p36"/>
          <p:cNvSpPr/>
          <p:nvPr/>
        </p:nvSpPr>
        <p:spPr>
          <a:xfrm>
            <a:off x="5136200" y="745729"/>
            <a:ext cx="2985300" cy="3498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nvSpPr>
        <p:spPr>
          <a:xfrm>
            <a:off x="5187800" y="788251"/>
            <a:ext cx="2882100" cy="28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AUC Score - 0.577</a:t>
            </a:r>
            <a:endParaRPr b="1">
              <a:solidFill>
                <a:srgbClr val="0A3455"/>
              </a:solidFill>
              <a:latin typeface="Exo 2"/>
              <a:ea typeface="Exo 2"/>
              <a:cs typeface="Exo 2"/>
              <a:sym typeface="Exo 2"/>
            </a:endParaRPr>
          </a:p>
        </p:txBody>
      </p:sp>
      <p:sp>
        <p:nvSpPr>
          <p:cNvPr id="293" name="Google Shape;293;p36"/>
          <p:cNvSpPr txBox="1"/>
          <p:nvPr/>
        </p:nvSpPr>
        <p:spPr>
          <a:xfrm>
            <a:off x="228050" y="3519225"/>
            <a:ext cx="3933900" cy="13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Exo 2"/>
                <a:ea typeface="Exo 2"/>
                <a:cs typeface="Exo 2"/>
                <a:sym typeface="Exo 2"/>
              </a:rPr>
              <a:t>We performed naive bayes on the basis of </a:t>
            </a:r>
            <a:r>
              <a:rPr lang="en" sz="1200">
                <a:solidFill>
                  <a:srgbClr val="FFFFFF"/>
                </a:solidFill>
                <a:latin typeface="Exo 2"/>
                <a:ea typeface="Exo 2"/>
                <a:cs typeface="Exo 2"/>
                <a:sym typeface="Exo 2"/>
              </a:rPr>
              <a:t>frequency</a:t>
            </a:r>
            <a:r>
              <a:rPr lang="en" sz="1200">
                <a:solidFill>
                  <a:srgbClr val="FFFFFF"/>
                </a:solidFill>
                <a:latin typeface="Exo 2"/>
                <a:ea typeface="Exo 2"/>
                <a:cs typeface="Exo 2"/>
                <a:sym typeface="Exo 2"/>
              </a:rPr>
              <a:t> of most frequent words used in our vocabulary after removing stopwords.</a:t>
            </a:r>
            <a:endParaRPr sz="1200">
              <a:solidFill>
                <a:srgbClr val="FFFFFF"/>
              </a:solidFill>
              <a:latin typeface="Exo 2"/>
              <a:ea typeface="Exo 2"/>
              <a:cs typeface="Exo 2"/>
              <a:sym typeface="Exo 2"/>
            </a:endParaRPr>
          </a:p>
          <a:p>
            <a:pPr indent="0" lvl="0" marL="0" rtl="0" algn="ctr">
              <a:spcBef>
                <a:spcPts val="0"/>
              </a:spcBef>
              <a:spcAft>
                <a:spcPts val="0"/>
              </a:spcAft>
              <a:buNone/>
            </a:pPr>
            <a:r>
              <a:rPr lang="en" sz="1200">
                <a:solidFill>
                  <a:srgbClr val="FFFFFF"/>
                </a:solidFill>
                <a:latin typeface="Exo 2"/>
                <a:ea typeface="Exo 2"/>
                <a:cs typeface="Exo 2"/>
                <a:sym typeface="Exo 2"/>
              </a:rPr>
              <a:t>We formed the  vocabulary of  3000 most frequent words used in the whole corpus. Then defining every essay on the basis of frequency of these words present in each one of them.</a:t>
            </a:r>
            <a:endParaRPr sz="1200">
              <a:solidFill>
                <a:srgbClr val="FFFFFF"/>
              </a:solidFill>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cxnSp>
        <p:nvCxnSpPr>
          <p:cNvPr id="298" name="Google Shape;298;p37"/>
          <p:cNvCxnSpPr/>
          <p:nvPr/>
        </p:nvCxnSpPr>
        <p:spPr>
          <a:xfrm rot="10800000">
            <a:off x="7802408" y="3744125"/>
            <a:ext cx="15702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7"/>
          <p:cNvSpPr/>
          <p:nvPr/>
        </p:nvSpPr>
        <p:spPr>
          <a:xfrm flipH="1" rot="-5400000">
            <a:off x="5318975" y="2357950"/>
            <a:ext cx="1975500" cy="31452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type="ctrTitle"/>
          </p:nvPr>
        </p:nvSpPr>
        <p:spPr>
          <a:xfrm>
            <a:off x="4237400" y="141475"/>
            <a:ext cx="45558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NOVELTY AND RELATED WORK</a:t>
            </a:r>
            <a:endParaRPr/>
          </a:p>
        </p:txBody>
      </p:sp>
      <p:sp>
        <p:nvSpPr>
          <p:cNvPr id="301" name="Google Shape;301;p37"/>
          <p:cNvSpPr txBox="1"/>
          <p:nvPr>
            <p:ph idx="3" type="ctrTitle"/>
          </p:nvPr>
        </p:nvSpPr>
        <p:spPr>
          <a:xfrm>
            <a:off x="6457525" y="4499375"/>
            <a:ext cx="13350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OUR PROJECT</a:t>
            </a:r>
            <a:endParaRPr>
              <a:solidFill>
                <a:schemeClr val="lt1"/>
              </a:solidFill>
            </a:endParaRPr>
          </a:p>
        </p:txBody>
      </p:sp>
      <p:sp>
        <p:nvSpPr>
          <p:cNvPr id="302" name="Google Shape;302;p37"/>
          <p:cNvSpPr txBox="1"/>
          <p:nvPr>
            <p:ph idx="4" type="subTitle"/>
          </p:nvPr>
        </p:nvSpPr>
        <p:spPr>
          <a:xfrm>
            <a:off x="4684850" y="3018775"/>
            <a:ext cx="3194400" cy="142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Dual-Layer LSTM, BiLSTM, CNN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Word2Vec, GloVe, FastText</a:t>
            </a:r>
            <a:endParaRPr sz="1400">
              <a:solidFill>
                <a:schemeClr val="lt1"/>
              </a:solidFill>
            </a:endParaRPr>
          </a:p>
          <a:p>
            <a:pPr indent="0" lvl="0" marL="0" rtl="0" algn="r">
              <a:spcBef>
                <a:spcPts val="0"/>
              </a:spcBef>
              <a:spcAft>
                <a:spcPts val="0"/>
              </a:spcAft>
              <a:buNone/>
            </a:pPr>
            <a:r>
              <a:rPr lang="en" sz="1400"/>
              <a:t>Kappa score : 0.97207 </a:t>
            </a:r>
            <a:endParaRPr sz="1400">
              <a:solidFill>
                <a:schemeClr val="lt1"/>
              </a:solidFill>
            </a:endParaRPr>
          </a:p>
        </p:txBody>
      </p:sp>
      <p:cxnSp>
        <p:nvCxnSpPr>
          <p:cNvPr id="303" name="Google Shape;303;p37"/>
          <p:cNvCxnSpPr/>
          <p:nvPr/>
        </p:nvCxnSpPr>
        <p:spPr>
          <a:xfrm flipH="1">
            <a:off x="-3" y="3836525"/>
            <a:ext cx="1389900" cy="150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37"/>
          <p:cNvSpPr/>
          <p:nvPr/>
        </p:nvSpPr>
        <p:spPr>
          <a:xfrm rot="5400000">
            <a:off x="1871575" y="2727100"/>
            <a:ext cx="1751400" cy="26310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txBox="1"/>
          <p:nvPr>
            <p:ph idx="2" type="ctrTitle"/>
          </p:nvPr>
        </p:nvSpPr>
        <p:spPr>
          <a:xfrm>
            <a:off x="1541725" y="4486875"/>
            <a:ext cx="2085600" cy="4275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Nguyen, Dery</a:t>
            </a:r>
            <a:endParaRPr>
              <a:solidFill>
                <a:schemeClr val="lt1"/>
              </a:solidFill>
            </a:endParaRPr>
          </a:p>
        </p:txBody>
      </p:sp>
      <p:sp>
        <p:nvSpPr>
          <p:cNvPr id="306" name="Google Shape;306;p37"/>
          <p:cNvSpPr txBox="1"/>
          <p:nvPr>
            <p:ph idx="1" type="subTitle"/>
          </p:nvPr>
        </p:nvSpPr>
        <p:spPr>
          <a:xfrm>
            <a:off x="1422900" y="3162725"/>
            <a:ext cx="2628900" cy="134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Two-Layer NN, BiLSTM, Deep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GloVe, TF IDF </a:t>
            </a:r>
            <a:endParaRPr sz="1400">
              <a:solidFill>
                <a:schemeClr val="lt1"/>
              </a:solidFill>
            </a:endParaRPr>
          </a:p>
          <a:p>
            <a:pPr indent="0" lvl="0" marL="0" rtl="0" algn="r">
              <a:spcBef>
                <a:spcPts val="0"/>
              </a:spcBef>
              <a:spcAft>
                <a:spcPts val="0"/>
              </a:spcAft>
              <a:buNone/>
            </a:pPr>
            <a:r>
              <a:rPr lang="en" sz="1400">
                <a:solidFill>
                  <a:srgbClr val="FFFFFF"/>
                </a:solidFill>
              </a:rPr>
              <a:t>Kappa score : 0.94478</a:t>
            </a:r>
            <a:endParaRPr sz="1400">
              <a:solidFill>
                <a:srgbClr val="FFFFFF"/>
              </a:solidFill>
            </a:endParaRPr>
          </a:p>
          <a:p>
            <a:pPr indent="0" lvl="0" marL="0" rtl="0" algn="l">
              <a:spcBef>
                <a:spcPts val="0"/>
              </a:spcBef>
              <a:spcAft>
                <a:spcPts val="0"/>
              </a:spcAft>
              <a:buNone/>
            </a:pPr>
            <a:r>
              <a:t/>
            </a:r>
            <a:endParaRPr sz="1400">
              <a:solidFill>
                <a:schemeClr val="lt1"/>
              </a:solidFill>
            </a:endParaRPr>
          </a:p>
        </p:txBody>
      </p:sp>
      <p:cxnSp>
        <p:nvCxnSpPr>
          <p:cNvPr id="307" name="Google Shape;307;p37"/>
          <p:cNvCxnSpPr/>
          <p:nvPr/>
        </p:nvCxnSpPr>
        <p:spPr>
          <a:xfrm rot="10800000">
            <a:off x="7879325" y="1474225"/>
            <a:ext cx="1335000" cy="4500"/>
          </a:xfrm>
          <a:prstGeom prst="straightConnector1">
            <a:avLst/>
          </a:prstGeom>
          <a:noFill/>
          <a:ln cap="flat" cmpd="sng" w="9525">
            <a:solidFill>
              <a:schemeClr val="dk1"/>
            </a:solidFill>
            <a:prstDash val="solid"/>
            <a:round/>
            <a:headEnd len="med" w="med" type="none"/>
            <a:tailEnd len="med" w="med" type="none"/>
          </a:ln>
        </p:spPr>
      </p:cxnSp>
      <p:sp>
        <p:nvSpPr>
          <p:cNvPr id="308" name="Google Shape;308;p37"/>
          <p:cNvSpPr/>
          <p:nvPr/>
        </p:nvSpPr>
        <p:spPr>
          <a:xfrm flipH="1" rot="-5400000">
            <a:off x="5318975" y="90025"/>
            <a:ext cx="1975500" cy="31452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ph idx="3" type="ctrTitle"/>
          </p:nvPr>
        </p:nvSpPr>
        <p:spPr>
          <a:xfrm>
            <a:off x="4977425" y="2265175"/>
            <a:ext cx="2901900" cy="4275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Alikaniotis, Yannakoudakis, Rei </a:t>
            </a:r>
            <a:endParaRPr>
              <a:solidFill>
                <a:schemeClr val="lt1"/>
              </a:solidFill>
            </a:endParaRPr>
          </a:p>
        </p:txBody>
      </p:sp>
      <p:sp>
        <p:nvSpPr>
          <p:cNvPr id="310" name="Google Shape;310;p37"/>
          <p:cNvSpPr txBox="1"/>
          <p:nvPr>
            <p:ph idx="4" type="subTitle"/>
          </p:nvPr>
        </p:nvSpPr>
        <p:spPr>
          <a:xfrm>
            <a:off x="4734125" y="812850"/>
            <a:ext cx="3145200" cy="153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SVM, LSTM, BiLSTM, Two-Layer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Word2Vec, SSWE </a:t>
            </a:r>
            <a:endParaRPr sz="1400">
              <a:solidFill>
                <a:schemeClr val="lt1"/>
              </a:solidFill>
            </a:endParaRPr>
          </a:p>
          <a:p>
            <a:pPr indent="0" lvl="0" marL="0" rtl="0" algn="r">
              <a:spcBef>
                <a:spcPts val="0"/>
              </a:spcBef>
              <a:spcAft>
                <a:spcPts val="0"/>
              </a:spcAft>
              <a:buNone/>
            </a:pPr>
            <a:r>
              <a:rPr lang="en" sz="1400"/>
              <a:t>Kappa score : 0.96</a:t>
            </a:r>
            <a:endParaRPr sz="1400">
              <a:solidFill>
                <a:srgbClr val="FFFFFF"/>
              </a:solidFill>
            </a:endParaRPr>
          </a:p>
        </p:txBody>
      </p:sp>
      <p:pic>
        <p:nvPicPr>
          <p:cNvPr id="311" name="Google Shape;311;p37"/>
          <p:cNvPicPr preferRelativeResize="0"/>
          <p:nvPr/>
        </p:nvPicPr>
        <p:blipFill>
          <a:blip r:embed="rId3">
            <a:alphaModFix/>
          </a:blip>
          <a:stretch>
            <a:fillRect/>
          </a:stretch>
        </p:blipFill>
        <p:spPr>
          <a:xfrm>
            <a:off x="224875" y="306475"/>
            <a:ext cx="3837900" cy="27123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cxnSp>
        <p:nvCxnSpPr>
          <p:cNvPr id="312" name="Google Shape;312;p37"/>
          <p:cNvCxnSpPr/>
          <p:nvPr/>
        </p:nvCxnSpPr>
        <p:spPr>
          <a:xfrm rot="10800000">
            <a:off x="4437975" y="659375"/>
            <a:ext cx="0" cy="4247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ctrTitle"/>
          </p:nvPr>
        </p:nvSpPr>
        <p:spPr>
          <a:xfrm>
            <a:off x="1964850" y="227800"/>
            <a:ext cx="52143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AND FUTURE WORK</a:t>
            </a:r>
            <a:endParaRPr/>
          </a:p>
        </p:txBody>
      </p:sp>
      <p:cxnSp>
        <p:nvCxnSpPr>
          <p:cNvPr id="318" name="Google Shape;318;p38"/>
          <p:cNvCxnSpPr/>
          <p:nvPr/>
        </p:nvCxnSpPr>
        <p:spPr>
          <a:xfrm rot="10800000">
            <a:off x="5333448" y="2684525"/>
            <a:ext cx="3810600" cy="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38"/>
          <p:cNvCxnSpPr/>
          <p:nvPr/>
        </p:nvCxnSpPr>
        <p:spPr>
          <a:xfrm rot="10800000">
            <a:off x="6632700" y="3467675"/>
            <a:ext cx="2511300" cy="105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38"/>
          <p:cNvCxnSpPr/>
          <p:nvPr/>
        </p:nvCxnSpPr>
        <p:spPr>
          <a:xfrm rot="10800000">
            <a:off x="7610742" y="4347467"/>
            <a:ext cx="1533300" cy="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38"/>
          <p:cNvSpPr txBox="1"/>
          <p:nvPr>
            <p:ph idx="2" type="title"/>
          </p:nvPr>
        </p:nvSpPr>
        <p:spPr>
          <a:xfrm>
            <a:off x="1165275" y="2386825"/>
            <a:ext cx="1795200" cy="57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1</a:t>
            </a:r>
            <a:endParaRPr sz="3000"/>
          </a:p>
        </p:txBody>
      </p:sp>
      <p:sp>
        <p:nvSpPr>
          <p:cNvPr id="322" name="Google Shape;322;p38"/>
          <p:cNvSpPr txBox="1"/>
          <p:nvPr>
            <p:ph idx="3" type="title"/>
          </p:nvPr>
        </p:nvSpPr>
        <p:spPr>
          <a:xfrm>
            <a:off x="2298450" y="3160975"/>
            <a:ext cx="1763700" cy="72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2</a:t>
            </a:r>
            <a:endParaRPr sz="3000"/>
          </a:p>
        </p:txBody>
      </p:sp>
      <p:sp>
        <p:nvSpPr>
          <p:cNvPr id="323" name="Google Shape;323;p38"/>
          <p:cNvSpPr txBox="1"/>
          <p:nvPr>
            <p:ph idx="5" type="title"/>
          </p:nvPr>
        </p:nvSpPr>
        <p:spPr>
          <a:xfrm>
            <a:off x="3353175" y="4179025"/>
            <a:ext cx="1795200" cy="46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3</a:t>
            </a:r>
            <a:endParaRPr sz="3000"/>
          </a:p>
        </p:txBody>
      </p:sp>
      <p:sp>
        <p:nvSpPr>
          <p:cNvPr id="324" name="Google Shape;324;p38"/>
          <p:cNvSpPr/>
          <p:nvPr/>
        </p:nvSpPr>
        <p:spPr>
          <a:xfrm>
            <a:off x="3235575" y="2406925"/>
            <a:ext cx="2030400" cy="5766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idx="1" type="subTitle"/>
          </p:nvPr>
        </p:nvSpPr>
        <p:spPr>
          <a:xfrm flipH="1">
            <a:off x="3242450" y="2428475"/>
            <a:ext cx="17952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Roboto"/>
                <a:ea typeface="Roboto"/>
                <a:cs typeface="Roboto"/>
                <a:sym typeface="Roboto"/>
              </a:rPr>
              <a:t>Doc2Vec</a:t>
            </a:r>
            <a:endParaRPr sz="1400">
              <a:solidFill>
                <a:srgbClr val="000000"/>
              </a:solidFill>
              <a:latin typeface="Roboto"/>
              <a:ea typeface="Roboto"/>
              <a:cs typeface="Roboto"/>
              <a:sym typeface="Roboto"/>
            </a:endParaRPr>
          </a:p>
        </p:txBody>
      </p:sp>
      <p:sp>
        <p:nvSpPr>
          <p:cNvPr id="326" name="Google Shape;326;p38"/>
          <p:cNvSpPr/>
          <p:nvPr/>
        </p:nvSpPr>
        <p:spPr>
          <a:xfrm>
            <a:off x="4379975" y="3291450"/>
            <a:ext cx="2134500" cy="5154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5454900" y="4115578"/>
            <a:ext cx="2030400" cy="6381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ph idx="4" type="subTitle"/>
          </p:nvPr>
        </p:nvSpPr>
        <p:spPr>
          <a:xfrm flipH="1">
            <a:off x="4400550" y="3343000"/>
            <a:ext cx="15333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Roboto"/>
                <a:ea typeface="Roboto"/>
                <a:cs typeface="Roboto"/>
                <a:sym typeface="Roboto"/>
              </a:rPr>
              <a:t>InferSent</a:t>
            </a:r>
            <a:endParaRPr sz="1400">
              <a:solidFill>
                <a:srgbClr val="000000"/>
              </a:solidFill>
              <a:latin typeface="Roboto"/>
              <a:ea typeface="Roboto"/>
              <a:cs typeface="Roboto"/>
              <a:sym typeface="Roboto"/>
            </a:endParaRPr>
          </a:p>
        </p:txBody>
      </p:sp>
      <p:sp>
        <p:nvSpPr>
          <p:cNvPr id="329" name="Google Shape;329;p38"/>
          <p:cNvSpPr txBox="1"/>
          <p:nvPr>
            <p:ph idx="6" type="subTitle"/>
          </p:nvPr>
        </p:nvSpPr>
        <p:spPr>
          <a:xfrm flipH="1">
            <a:off x="5454900" y="4117525"/>
            <a:ext cx="1763700" cy="63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400">
                <a:solidFill>
                  <a:srgbClr val="000000"/>
                </a:solidFill>
                <a:latin typeface="Roboto"/>
                <a:ea typeface="Roboto"/>
                <a:cs typeface="Roboto"/>
                <a:sym typeface="Roboto"/>
              </a:rPr>
              <a:t>Universal Sentence Encoder by Google</a:t>
            </a:r>
            <a:endParaRPr sz="1400">
              <a:solidFill>
                <a:srgbClr val="000000"/>
              </a:solidFill>
              <a:latin typeface="Roboto"/>
              <a:ea typeface="Roboto"/>
              <a:cs typeface="Roboto"/>
              <a:sym typeface="Roboto"/>
            </a:endParaRPr>
          </a:p>
        </p:txBody>
      </p:sp>
      <p:sp>
        <p:nvSpPr>
          <p:cNvPr id="330" name="Google Shape;330;p38"/>
          <p:cNvSpPr txBox="1"/>
          <p:nvPr/>
        </p:nvSpPr>
        <p:spPr>
          <a:xfrm>
            <a:off x="380875" y="804400"/>
            <a:ext cx="8301600" cy="150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
                <a:solidFill>
                  <a:srgbClr val="FFFFFF"/>
                </a:solidFill>
                <a:latin typeface="Roboto"/>
                <a:ea typeface="Roboto"/>
                <a:cs typeface="Roboto"/>
                <a:sym typeface="Roboto"/>
              </a:rPr>
              <a:t>Automated essay grading is a very important application of machine learning and natural language processing. </a:t>
            </a:r>
            <a:r>
              <a:rPr lang="en">
                <a:solidFill>
                  <a:srgbClr val="FFFFFF"/>
                </a:solidFill>
                <a:latin typeface="Roboto"/>
                <a:ea typeface="Roboto"/>
                <a:cs typeface="Roboto"/>
                <a:sym typeface="Roboto"/>
              </a:rPr>
              <a:t>The system gives the best score of 0.972073 on the Quadratic mean average kappa metric and the best kappa score of the winner of the competition was 0.81407. This score is achieved by the Bi-directional LSTM model using 300 dimensional pre-trained word2vec embedding layer and it shows the vast potential of neural networks to solve natural language processing problems. </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1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ctrTitle"/>
          </p:nvPr>
        </p:nvSpPr>
        <p:spPr>
          <a:xfrm flipH="1">
            <a:off x="6174925" y="2670975"/>
            <a:ext cx="1122000" cy="49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a:t>
            </a:r>
            <a:endParaRPr/>
          </a:p>
        </p:txBody>
      </p:sp>
      <p:sp>
        <p:nvSpPr>
          <p:cNvPr id="336" name="Google Shape;336;p39"/>
          <p:cNvSpPr txBox="1"/>
          <p:nvPr>
            <p:ph idx="2" type="title"/>
          </p:nvPr>
        </p:nvSpPr>
        <p:spPr>
          <a:xfrm flipH="1">
            <a:off x="4539625" y="1975725"/>
            <a:ext cx="2757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000"/>
              <a:t>THANK</a:t>
            </a:r>
            <a:endParaRPr sz="6000"/>
          </a:p>
        </p:txBody>
      </p:sp>
      <p:cxnSp>
        <p:nvCxnSpPr>
          <p:cNvPr id="337" name="Google Shape;337;p39"/>
          <p:cNvCxnSpPr/>
          <p:nvPr/>
        </p:nvCxnSpPr>
        <p:spPr>
          <a:xfrm flipH="1">
            <a:off x="7360575" y="0"/>
            <a:ext cx="1200" cy="3253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2610400" y="942336"/>
            <a:ext cx="38673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sz="2800"/>
          </a:p>
        </p:txBody>
      </p:sp>
      <p:sp>
        <p:nvSpPr>
          <p:cNvPr id="140" name="Google Shape;140;p27"/>
          <p:cNvSpPr txBox="1"/>
          <p:nvPr>
            <p:ph idx="1" type="subTitle"/>
          </p:nvPr>
        </p:nvSpPr>
        <p:spPr>
          <a:xfrm>
            <a:off x="1385125" y="1529075"/>
            <a:ext cx="6224700" cy="2672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Automated Essay Grading or Scoring consists of automatic evaluation of the score or grade of a written essay. The system is motivated by the need to develop solutions for helping teachers to grade essays in an efficient and effectiv</a:t>
            </a:r>
            <a:r>
              <a:rPr lang="en" sz="2000"/>
              <a:t>e </a:t>
            </a:r>
            <a:r>
              <a:rPr lang="en" sz="2000"/>
              <a:t>manner. The system is also useful for the students to understand issues in their writing by receiving quick and effective feedback from a system rather than waiting for inputs from a teacher.</a:t>
            </a:r>
            <a:endParaRPr sz="2000"/>
          </a:p>
          <a:p>
            <a:pPr indent="0" lvl="0" marL="0" rtl="0" algn="ctr">
              <a:spcBef>
                <a:spcPts val="0"/>
              </a:spcBef>
              <a:spcAft>
                <a:spcPts val="0"/>
              </a:spcAft>
              <a:buNone/>
            </a:pPr>
            <a:r>
              <a:t/>
            </a:r>
            <a:endParaRPr sz="2000"/>
          </a:p>
        </p:txBody>
      </p:sp>
      <p:cxnSp>
        <p:nvCxnSpPr>
          <p:cNvPr id="141" name="Google Shape;141;p27"/>
          <p:cNvCxnSpPr/>
          <p:nvPr/>
        </p:nvCxnSpPr>
        <p:spPr>
          <a:xfrm>
            <a:off x="4574400" y="45897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27"/>
          <p:cNvCxnSpPr/>
          <p:nvPr/>
        </p:nvCxnSpPr>
        <p:spPr>
          <a:xfrm>
            <a:off x="0" y="457452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ctrTitle"/>
          </p:nvPr>
        </p:nvSpPr>
        <p:spPr>
          <a:xfrm>
            <a:off x="511863" y="228625"/>
            <a:ext cx="52143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48" name="Google Shape;148;p28"/>
          <p:cNvSpPr/>
          <p:nvPr/>
        </p:nvSpPr>
        <p:spPr>
          <a:xfrm>
            <a:off x="1175902" y="3197157"/>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8"/>
          <p:cNvCxnSpPr>
            <a:stCxn id="150" idx="3"/>
          </p:cNvCxnSpPr>
          <p:nvPr/>
        </p:nvCxnSpPr>
        <p:spPr>
          <a:xfrm flipH="1" rot="10800000">
            <a:off x="1981986" y="3471577"/>
            <a:ext cx="1135200" cy="450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28"/>
          <p:cNvCxnSpPr/>
          <p:nvPr/>
        </p:nvCxnSpPr>
        <p:spPr>
          <a:xfrm rot="10800000">
            <a:off x="3119028" y="2968635"/>
            <a:ext cx="0" cy="504900"/>
          </a:xfrm>
          <a:prstGeom prst="straightConnector1">
            <a:avLst/>
          </a:prstGeom>
          <a:noFill/>
          <a:ln cap="flat" cmpd="sng" w="9525">
            <a:solidFill>
              <a:schemeClr val="dk1"/>
            </a:solidFill>
            <a:prstDash val="solid"/>
            <a:round/>
            <a:headEnd len="med" w="med" type="none"/>
            <a:tailEnd len="med" w="med" type="none"/>
          </a:ln>
        </p:spPr>
      </p:cxnSp>
      <p:sp>
        <p:nvSpPr>
          <p:cNvPr id="152" name="Google Shape;152;p28"/>
          <p:cNvSpPr/>
          <p:nvPr/>
        </p:nvSpPr>
        <p:spPr>
          <a:xfrm flipH="1" rot="10800000">
            <a:off x="2784718" y="2441661"/>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8"/>
          <p:cNvCxnSpPr/>
          <p:nvPr/>
        </p:nvCxnSpPr>
        <p:spPr>
          <a:xfrm>
            <a:off x="3596266" y="2694618"/>
            <a:ext cx="1134600" cy="90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28"/>
          <p:cNvCxnSpPr/>
          <p:nvPr/>
        </p:nvCxnSpPr>
        <p:spPr>
          <a:xfrm>
            <a:off x="4727838" y="2694436"/>
            <a:ext cx="0" cy="50220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28"/>
          <p:cNvSpPr/>
          <p:nvPr/>
        </p:nvSpPr>
        <p:spPr>
          <a:xfrm>
            <a:off x="4356776" y="3197157"/>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28"/>
          <p:cNvCxnSpPr>
            <a:stCxn id="157" idx="3"/>
          </p:cNvCxnSpPr>
          <p:nvPr/>
        </p:nvCxnSpPr>
        <p:spPr>
          <a:xfrm flipH="1" rot="10800000">
            <a:off x="5167644" y="3471577"/>
            <a:ext cx="1131000" cy="450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28"/>
          <p:cNvCxnSpPr/>
          <p:nvPr/>
        </p:nvCxnSpPr>
        <p:spPr>
          <a:xfrm rot="10800000">
            <a:off x="6299901" y="2967435"/>
            <a:ext cx="0" cy="50610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28"/>
          <p:cNvSpPr/>
          <p:nvPr/>
        </p:nvSpPr>
        <p:spPr>
          <a:xfrm flipH="1" rot="10800000">
            <a:off x="5926333" y="2442320"/>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8"/>
          <p:cNvCxnSpPr/>
          <p:nvPr/>
        </p:nvCxnSpPr>
        <p:spPr>
          <a:xfrm flipH="1" rot="10800000">
            <a:off x="6734775" y="2691407"/>
            <a:ext cx="1609500" cy="1080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8"/>
          <p:cNvCxnSpPr/>
          <p:nvPr/>
        </p:nvCxnSpPr>
        <p:spPr>
          <a:xfrm flipH="1">
            <a:off x="8332301" y="2701320"/>
            <a:ext cx="2100" cy="488400"/>
          </a:xfrm>
          <a:prstGeom prst="straightConnector1">
            <a:avLst/>
          </a:prstGeom>
          <a:noFill/>
          <a:ln cap="flat" cmpd="sng" w="9525">
            <a:solidFill>
              <a:schemeClr val="dk1"/>
            </a:solidFill>
            <a:prstDash val="solid"/>
            <a:round/>
            <a:headEnd len="med" w="med" type="none"/>
            <a:tailEnd len="med" w="med" type="none"/>
          </a:ln>
        </p:spPr>
      </p:cxnSp>
      <p:sp>
        <p:nvSpPr>
          <p:cNvPr id="162" name="Google Shape;162;p28"/>
          <p:cNvSpPr/>
          <p:nvPr/>
        </p:nvSpPr>
        <p:spPr>
          <a:xfrm>
            <a:off x="7836651" y="3197145"/>
            <a:ext cx="818400" cy="5295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nvSpPr>
        <p:spPr>
          <a:xfrm>
            <a:off x="1163586" y="3345427"/>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01</a:t>
            </a:r>
            <a:endParaRPr b="1" sz="1200">
              <a:solidFill>
                <a:schemeClr val="lt1"/>
              </a:solidFill>
              <a:latin typeface="Exo 2"/>
              <a:ea typeface="Exo 2"/>
              <a:cs typeface="Exo 2"/>
              <a:sym typeface="Exo 2"/>
            </a:endParaRPr>
          </a:p>
        </p:txBody>
      </p:sp>
      <p:sp>
        <p:nvSpPr>
          <p:cNvPr id="163" name="Google Shape;163;p28"/>
          <p:cNvSpPr txBox="1"/>
          <p:nvPr/>
        </p:nvSpPr>
        <p:spPr>
          <a:xfrm>
            <a:off x="933188" y="3720025"/>
            <a:ext cx="1279200" cy="52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Acquisition</a:t>
            </a:r>
            <a:endParaRPr b="1">
              <a:solidFill>
                <a:schemeClr val="dk1"/>
              </a:solidFill>
              <a:latin typeface="Roboto Condensed"/>
              <a:ea typeface="Roboto Condensed"/>
              <a:cs typeface="Roboto Condensed"/>
              <a:sym typeface="Roboto Condensed"/>
            </a:endParaRPr>
          </a:p>
        </p:txBody>
      </p:sp>
      <p:sp>
        <p:nvSpPr>
          <p:cNvPr id="164" name="Google Shape;164;p28"/>
          <p:cNvSpPr txBox="1"/>
          <p:nvPr/>
        </p:nvSpPr>
        <p:spPr>
          <a:xfrm>
            <a:off x="2789468" y="2578680"/>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02</a:t>
            </a:r>
            <a:endParaRPr b="1" sz="1200">
              <a:solidFill>
                <a:schemeClr val="lt1"/>
              </a:solidFill>
              <a:latin typeface="Exo 2"/>
              <a:ea typeface="Exo 2"/>
              <a:cs typeface="Exo 2"/>
              <a:sym typeface="Exo 2"/>
            </a:endParaRPr>
          </a:p>
        </p:txBody>
      </p:sp>
      <p:sp>
        <p:nvSpPr>
          <p:cNvPr id="165" name="Google Shape;165;p28"/>
          <p:cNvSpPr txBox="1"/>
          <p:nvPr/>
        </p:nvSpPr>
        <p:spPr>
          <a:xfrm>
            <a:off x="5911793" y="2583170"/>
            <a:ext cx="818400" cy="26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04</a:t>
            </a:r>
            <a:endParaRPr b="1" sz="1200">
              <a:solidFill>
                <a:schemeClr val="lt1"/>
              </a:solidFill>
              <a:latin typeface="Exo 2"/>
              <a:ea typeface="Exo 2"/>
              <a:cs typeface="Exo 2"/>
              <a:sym typeface="Exo 2"/>
            </a:endParaRPr>
          </a:p>
        </p:txBody>
      </p:sp>
      <p:sp>
        <p:nvSpPr>
          <p:cNvPr id="157" name="Google Shape;157;p28"/>
          <p:cNvSpPr txBox="1"/>
          <p:nvPr/>
        </p:nvSpPr>
        <p:spPr>
          <a:xfrm>
            <a:off x="4349244" y="3345427"/>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03</a:t>
            </a:r>
            <a:endParaRPr b="1" sz="1200">
              <a:solidFill>
                <a:schemeClr val="lt1"/>
              </a:solidFill>
              <a:latin typeface="Exo 2"/>
              <a:ea typeface="Exo 2"/>
              <a:cs typeface="Exo 2"/>
              <a:sym typeface="Exo 2"/>
            </a:endParaRPr>
          </a:p>
        </p:txBody>
      </p:sp>
      <p:sp>
        <p:nvSpPr>
          <p:cNvPr id="166" name="Google Shape;166;p28"/>
          <p:cNvSpPr txBox="1"/>
          <p:nvPr/>
        </p:nvSpPr>
        <p:spPr>
          <a:xfrm>
            <a:off x="7836642" y="3349582"/>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05</a:t>
            </a:r>
            <a:endParaRPr b="1" sz="1200">
              <a:solidFill>
                <a:schemeClr val="lt1"/>
              </a:solidFill>
              <a:latin typeface="Exo 2"/>
              <a:ea typeface="Exo 2"/>
              <a:cs typeface="Exo 2"/>
              <a:sym typeface="Exo 2"/>
            </a:endParaRPr>
          </a:p>
        </p:txBody>
      </p:sp>
      <p:sp>
        <p:nvSpPr>
          <p:cNvPr id="167" name="Google Shape;167;p28"/>
          <p:cNvSpPr txBox="1"/>
          <p:nvPr/>
        </p:nvSpPr>
        <p:spPr>
          <a:xfrm>
            <a:off x="4118838" y="3717925"/>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Exploratory</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 Analysis</a:t>
            </a:r>
            <a:endParaRPr b="1">
              <a:solidFill>
                <a:schemeClr val="dk1"/>
              </a:solidFill>
              <a:latin typeface="Roboto Condensed"/>
              <a:ea typeface="Roboto Condensed"/>
              <a:cs typeface="Roboto Condensed"/>
              <a:sym typeface="Roboto Condensed"/>
            </a:endParaRPr>
          </a:p>
        </p:txBody>
      </p:sp>
      <p:sp>
        <p:nvSpPr>
          <p:cNvPr id="168" name="Google Shape;168;p28"/>
          <p:cNvSpPr txBox="1"/>
          <p:nvPr/>
        </p:nvSpPr>
        <p:spPr>
          <a:xfrm>
            <a:off x="7606238" y="3726650"/>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Comparative</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Analysis</a:t>
            </a:r>
            <a:endParaRPr b="1">
              <a:solidFill>
                <a:schemeClr val="dk1"/>
              </a:solidFill>
              <a:latin typeface="Roboto Condensed"/>
              <a:ea typeface="Roboto Condensed"/>
              <a:cs typeface="Roboto Condensed"/>
              <a:sym typeface="Roboto Condensed"/>
            </a:endParaRPr>
          </a:p>
        </p:txBody>
      </p:sp>
      <p:sp>
        <p:nvSpPr>
          <p:cNvPr id="169" name="Google Shape;169;p28"/>
          <p:cNvSpPr txBox="1"/>
          <p:nvPr/>
        </p:nvSpPr>
        <p:spPr>
          <a:xfrm>
            <a:off x="5681388" y="1897226"/>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Reproducible</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Research</a:t>
            </a:r>
            <a:endParaRPr b="1">
              <a:solidFill>
                <a:schemeClr val="dk1"/>
              </a:solidFill>
              <a:latin typeface="Roboto Condensed"/>
              <a:ea typeface="Roboto Condensed"/>
              <a:cs typeface="Roboto Condensed"/>
              <a:sym typeface="Roboto Condensed"/>
            </a:endParaRPr>
          </a:p>
        </p:txBody>
      </p:sp>
      <p:sp>
        <p:nvSpPr>
          <p:cNvPr id="170" name="Google Shape;170;p28"/>
          <p:cNvSpPr txBox="1"/>
          <p:nvPr/>
        </p:nvSpPr>
        <p:spPr>
          <a:xfrm>
            <a:off x="2559063" y="1886113"/>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Preprocessing</a:t>
            </a:r>
            <a:endParaRPr b="1">
              <a:solidFill>
                <a:schemeClr val="dk1"/>
              </a:solidFill>
              <a:latin typeface="Roboto Condensed"/>
              <a:ea typeface="Roboto Condensed"/>
              <a:cs typeface="Roboto Condensed"/>
              <a:sym typeface="Roboto Condensed"/>
            </a:endParaRPr>
          </a:p>
        </p:txBody>
      </p:sp>
      <p:pic>
        <p:nvPicPr>
          <p:cNvPr id="171" name="Google Shape;171;p28"/>
          <p:cNvPicPr preferRelativeResize="0"/>
          <p:nvPr/>
        </p:nvPicPr>
        <p:blipFill>
          <a:blip r:embed="rId3">
            <a:alphaModFix/>
          </a:blip>
          <a:stretch>
            <a:fillRect/>
          </a:stretch>
        </p:blipFill>
        <p:spPr>
          <a:xfrm>
            <a:off x="980850" y="4358623"/>
            <a:ext cx="873926" cy="334075"/>
          </a:xfrm>
          <a:prstGeom prst="rect">
            <a:avLst/>
          </a:prstGeom>
          <a:noFill/>
          <a:ln>
            <a:noFill/>
          </a:ln>
        </p:spPr>
      </p:pic>
      <p:pic>
        <p:nvPicPr>
          <p:cNvPr id="172" name="Google Shape;172;p28"/>
          <p:cNvPicPr preferRelativeResize="0"/>
          <p:nvPr/>
        </p:nvPicPr>
        <p:blipFill>
          <a:blip r:embed="rId4">
            <a:alphaModFix/>
          </a:blip>
          <a:stretch>
            <a:fillRect/>
          </a:stretch>
        </p:blipFill>
        <p:spPr>
          <a:xfrm>
            <a:off x="420311" y="2637350"/>
            <a:ext cx="1995049" cy="426828"/>
          </a:xfrm>
          <a:prstGeom prst="rect">
            <a:avLst/>
          </a:prstGeom>
          <a:noFill/>
          <a:ln>
            <a:noFill/>
          </a:ln>
        </p:spPr>
      </p:pic>
      <p:pic>
        <p:nvPicPr>
          <p:cNvPr id="173" name="Google Shape;173;p28"/>
          <p:cNvPicPr preferRelativeResize="0"/>
          <p:nvPr/>
        </p:nvPicPr>
        <p:blipFill>
          <a:blip r:embed="rId5">
            <a:alphaModFix/>
          </a:blip>
          <a:stretch>
            <a:fillRect/>
          </a:stretch>
        </p:blipFill>
        <p:spPr>
          <a:xfrm>
            <a:off x="2734476" y="1010075"/>
            <a:ext cx="928400" cy="926946"/>
          </a:xfrm>
          <a:prstGeom prst="rect">
            <a:avLst/>
          </a:prstGeom>
          <a:noFill/>
          <a:ln>
            <a:noFill/>
          </a:ln>
        </p:spPr>
      </p:pic>
      <p:sp>
        <p:nvSpPr>
          <p:cNvPr id="174" name="Google Shape;174;p28"/>
          <p:cNvSpPr txBox="1"/>
          <p:nvPr/>
        </p:nvSpPr>
        <p:spPr>
          <a:xfrm>
            <a:off x="4843038" y="4256625"/>
            <a:ext cx="6762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GLoVe</a:t>
            </a:r>
            <a:endParaRPr b="1" sz="1200">
              <a:solidFill>
                <a:schemeClr val="dk1"/>
              </a:solidFill>
              <a:latin typeface="Roboto Condensed"/>
              <a:ea typeface="Roboto Condensed"/>
              <a:cs typeface="Roboto Condensed"/>
              <a:sym typeface="Roboto Condensed"/>
            </a:endParaRPr>
          </a:p>
        </p:txBody>
      </p:sp>
      <p:sp>
        <p:nvSpPr>
          <p:cNvPr id="175" name="Google Shape;175;p28"/>
          <p:cNvSpPr txBox="1"/>
          <p:nvPr/>
        </p:nvSpPr>
        <p:spPr>
          <a:xfrm>
            <a:off x="3916338" y="4256625"/>
            <a:ext cx="8115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Word2Vec</a:t>
            </a:r>
            <a:endParaRPr b="1" sz="1200">
              <a:solidFill>
                <a:schemeClr val="dk1"/>
              </a:solidFill>
              <a:latin typeface="Roboto Condensed"/>
              <a:ea typeface="Roboto Condensed"/>
              <a:cs typeface="Roboto Condensed"/>
              <a:sym typeface="Roboto Condensed"/>
            </a:endParaRPr>
          </a:p>
        </p:txBody>
      </p:sp>
      <p:sp>
        <p:nvSpPr>
          <p:cNvPr id="176" name="Google Shape;176;p28"/>
          <p:cNvSpPr txBox="1"/>
          <p:nvPr/>
        </p:nvSpPr>
        <p:spPr>
          <a:xfrm>
            <a:off x="4322088" y="4535175"/>
            <a:ext cx="8115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FastText</a:t>
            </a:r>
            <a:endParaRPr b="1" sz="1200">
              <a:solidFill>
                <a:schemeClr val="dk1"/>
              </a:solidFill>
              <a:latin typeface="Roboto Condensed"/>
              <a:ea typeface="Roboto Condensed"/>
              <a:cs typeface="Roboto Condensed"/>
              <a:sym typeface="Roboto Condensed"/>
            </a:endParaRPr>
          </a:p>
        </p:txBody>
      </p:sp>
      <p:pic>
        <p:nvPicPr>
          <p:cNvPr id="177" name="Google Shape;177;p28"/>
          <p:cNvPicPr preferRelativeResize="0"/>
          <p:nvPr/>
        </p:nvPicPr>
        <p:blipFill>
          <a:blip r:embed="rId6">
            <a:alphaModFix/>
          </a:blip>
          <a:stretch>
            <a:fillRect/>
          </a:stretch>
        </p:blipFill>
        <p:spPr>
          <a:xfrm>
            <a:off x="4965551" y="649075"/>
            <a:ext cx="2124826" cy="1289300"/>
          </a:xfrm>
          <a:prstGeom prst="rect">
            <a:avLst/>
          </a:prstGeom>
          <a:noFill/>
          <a:ln>
            <a:noFill/>
          </a:ln>
        </p:spPr>
      </p:pic>
      <p:pic>
        <p:nvPicPr>
          <p:cNvPr id="178" name="Google Shape;178;p28"/>
          <p:cNvPicPr preferRelativeResize="0"/>
          <p:nvPr/>
        </p:nvPicPr>
        <p:blipFill>
          <a:blip r:embed="rId7">
            <a:alphaModFix/>
          </a:blip>
          <a:stretch>
            <a:fillRect/>
          </a:stretch>
        </p:blipFill>
        <p:spPr>
          <a:xfrm>
            <a:off x="6620725" y="3818748"/>
            <a:ext cx="991025" cy="99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cxnSp>
        <p:nvCxnSpPr>
          <p:cNvPr id="183" name="Google Shape;183;p29"/>
          <p:cNvCxnSpPr/>
          <p:nvPr/>
        </p:nvCxnSpPr>
        <p:spPr>
          <a:xfrm>
            <a:off x="4574400" y="45897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29"/>
          <p:cNvCxnSpPr/>
          <p:nvPr/>
        </p:nvCxnSpPr>
        <p:spPr>
          <a:xfrm>
            <a:off x="0" y="4574525"/>
            <a:ext cx="45744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29"/>
          <p:cNvSpPr/>
          <p:nvPr/>
        </p:nvSpPr>
        <p:spPr>
          <a:xfrm>
            <a:off x="385175" y="2414550"/>
            <a:ext cx="1643700" cy="19488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nvSpPr>
        <p:spPr>
          <a:xfrm>
            <a:off x="379050" y="2387550"/>
            <a:ext cx="1586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Feature Vectors</a:t>
            </a:r>
            <a:endParaRPr b="1">
              <a:solidFill>
                <a:srgbClr val="0A3455"/>
              </a:solidFill>
              <a:latin typeface="Exo 2"/>
              <a:ea typeface="Exo 2"/>
              <a:cs typeface="Exo 2"/>
              <a:sym typeface="Exo 2"/>
            </a:endParaRPr>
          </a:p>
        </p:txBody>
      </p:sp>
      <p:sp>
        <p:nvSpPr>
          <p:cNvPr id="187" name="Google Shape;187;p29"/>
          <p:cNvSpPr txBox="1"/>
          <p:nvPr/>
        </p:nvSpPr>
        <p:spPr>
          <a:xfrm>
            <a:off x="420425" y="2655750"/>
            <a:ext cx="1586700" cy="17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455"/>
                </a:solidFill>
                <a:latin typeface="Roboto Condensed Light"/>
                <a:ea typeface="Roboto Condensed Light"/>
                <a:cs typeface="Roboto Condensed Light"/>
                <a:sym typeface="Roboto Condensed Light"/>
              </a:rPr>
              <a:t>Essays are first tokenized into sentences then into words. After that feature vectors are made from wordlist using Word2Vec, Glove and FastText models.</a:t>
            </a:r>
            <a:endParaRPr sz="1200">
              <a:solidFill>
                <a:srgbClr val="0A3455"/>
              </a:solidFill>
              <a:latin typeface="Roboto Condensed Light"/>
              <a:ea typeface="Roboto Condensed Light"/>
              <a:cs typeface="Roboto Condensed Light"/>
              <a:sym typeface="Roboto Condensed Light"/>
            </a:endParaRPr>
          </a:p>
        </p:txBody>
      </p:sp>
      <p:sp>
        <p:nvSpPr>
          <p:cNvPr id="188" name="Google Shape;188;p29"/>
          <p:cNvSpPr/>
          <p:nvPr/>
        </p:nvSpPr>
        <p:spPr>
          <a:xfrm>
            <a:off x="7178225" y="2463225"/>
            <a:ext cx="1586700" cy="17022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nvSpPr>
        <p:spPr>
          <a:xfrm>
            <a:off x="7218886" y="243621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Data Cleaning</a:t>
            </a:r>
            <a:endParaRPr b="1">
              <a:solidFill>
                <a:srgbClr val="0A3455"/>
              </a:solidFill>
              <a:latin typeface="Exo 2"/>
              <a:ea typeface="Exo 2"/>
              <a:cs typeface="Exo 2"/>
              <a:sym typeface="Exo 2"/>
            </a:endParaRPr>
          </a:p>
        </p:txBody>
      </p:sp>
      <p:sp>
        <p:nvSpPr>
          <p:cNvPr id="190" name="Google Shape;190;p29"/>
          <p:cNvSpPr txBox="1"/>
          <p:nvPr/>
        </p:nvSpPr>
        <p:spPr>
          <a:xfrm>
            <a:off x="7234475" y="2704425"/>
            <a:ext cx="14862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It involves removal of tagged labels used for identifiers and removal of stopwords using NLP Library.</a:t>
            </a:r>
            <a:endParaRPr sz="1200">
              <a:solidFill>
                <a:srgbClr val="0A3455"/>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There were no outliers present.</a:t>
            </a:r>
            <a:endParaRPr sz="1200">
              <a:solidFill>
                <a:srgbClr val="0A3455"/>
              </a:solidFill>
              <a:latin typeface="Roboto Condensed Light"/>
              <a:ea typeface="Roboto Condensed Light"/>
              <a:cs typeface="Roboto Condensed Light"/>
              <a:sym typeface="Roboto Condensed Light"/>
            </a:endParaRPr>
          </a:p>
        </p:txBody>
      </p:sp>
      <p:sp>
        <p:nvSpPr>
          <p:cNvPr id="191" name="Google Shape;191;p29"/>
          <p:cNvSpPr txBox="1"/>
          <p:nvPr/>
        </p:nvSpPr>
        <p:spPr>
          <a:xfrm>
            <a:off x="1906188" y="522450"/>
            <a:ext cx="5214300" cy="5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Exo 2"/>
                <a:ea typeface="Exo 2"/>
                <a:cs typeface="Exo 2"/>
                <a:sym typeface="Exo 2"/>
              </a:rPr>
              <a:t>DATA  PRE-PROCESSING</a:t>
            </a:r>
            <a:endParaRPr b="1" sz="2400">
              <a:solidFill>
                <a:srgbClr val="FFFFFF"/>
              </a:solidFill>
              <a:latin typeface="Exo 2"/>
              <a:ea typeface="Exo 2"/>
              <a:cs typeface="Exo 2"/>
              <a:sym typeface="Exo 2"/>
            </a:endParaRPr>
          </a:p>
        </p:txBody>
      </p:sp>
      <p:cxnSp>
        <p:nvCxnSpPr>
          <p:cNvPr id="192" name="Google Shape;192;p29"/>
          <p:cNvCxnSpPr/>
          <p:nvPr/>
        </p:nvCxnSpPr>
        <p:spPr>
          <a:xfrm flipH="1" rot="-5400000">
            <a:off x="4332880" y="2199475"/>
            <a:ext cx="360900" cy="600"/>
          </a:xfrm>
          <a:prstGeom prst="curvedConnector3">
            <a:avLst>
              <a:gd fmla="val 50000" name="adj1"/>
            </a:avLst>
          </a:prstGeom>
          <a:noFill/>
          <a:ln cap="flat" cmpd="sng" w="9525">
            <a:solidFill>
              <a:srgbClr val="FFFFFF"/>
            </a:solidFill>
            <a:prstDash val="solid"/>
            <a:round/>
            <a:headEnd len="med" w="med" type="none"/>
            <a:tailEnd len="med" w="med" type="none"/>
          </a:ln>
        </p:spPr>
      </p:cxnSp>
      <p:sp>
        <p:nvSpPr>
          <p:cNvPr id="193" name="Google Shape;193;p29"/>
          <p:cNvSpPr/>
          <p:nvPr/>
        </p:nvSpPr>
        <p:spPr>
          <a:xfrm>
            <a:off x="3015500" y="2457300"/>
            <a:ext cx="3055500" cy="15786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2791700" y="1322874"/>
            <a:ext cx="3429000" cy="6213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nvSpPr>
        <p:spPr>
          <a:xfrm>
            <a:off x="3792567" y="246666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The Dataset</a:t>
            </a:r>
            <a:endParaRPr b="1">
              <a:solidFill>
                <a:srgbClr val="FFFFFF"/>
              </a:solidFill>
              <a:latin typeface="Exo 2"/>
              <a:ea typeface="Exo 2"/>
              <a:cs typeface="Exo 2"/>
              <a:sym typeface="Exo 2"/>
            </a:endParaRPr>
          </a:p>
        </p:txBody>
      </p:sp>
      <p:sp>
        <p:nvSpPr>
          <p:cNvPr id="196" name="Google Shape;196;p29"/>
          <p:cNvSpPr txBox="1"/>
          <p:nvPr/>
        </p:nvSpPr>
        <p:spPr>
          <a:xfrm>
            <a:off x="3124346" y="2740279"/>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The Dataset contains around 13000 essays in group of 8 sets, written by american students of grade 7 -10. </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Each essay having 150-550 words and graded in the range of 0-60.</a:t>
            </a:r>
            <a:endParaRPr sz="1000">
              <a:solidFill>
                <a:srgbClr val="FFFFFF"/>
              </a:solidFill>
              <a:latin typeface="Roboto Condensed Light"/>
              <a:ea typeface="Roboto Condensed Light"/>
              <a:cs typeface="Roboto Condensed Light"/>
              <a:sym typeface="Roboto Condensed Light"/>
            </a:endParaRPr>
          </a:p>
        </p:txBody>
      </p:sp>
      <p:sp>
        <p:nvSpPr>
          <p:cNvPr id="197" name="Google Shape;197;p29"/>
          <p:cNvSpPr txBox="1"/>
          <p:nvPr/>
        </p:nvSpPr>
        <p:spPr>
          <a:xfrm>
            <a:off x="2885258" y="1293725"/>
            <a:ext cx="3300300" cy="42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rgbClr val="0A3455"/>
                </a:solidFill>
                <a:latin typeface="Exo 2"/>
                <a:ea typeface="Exo 2"/>
                <a:cs typeface="Exo 2"/>
                <a:sym typeface="Exo 2"/>
              </a:rPr>
              <a:t>Attribute Reduction </a:t>
            </a:r>
            <a:endParaRPr b="1" sz="1600">
              <a:solidFill>
                <a:srgbClr val="0A3455"/>
              </a:solidFill>
              <a:latin typeface="Exo 2"/>
              <a:ea typeface="Exo 2"/>
              <a:cs typeface="Exo 2"/>
              <a:sym typeface="Exo 2"/>
            </a:endParaRPr>
          </a:p>
        </p:txBody>
      </p:sp>
      <p:sp>
        <p:nvSpPr>
          <p:cNvPr id="198" name="Google Shape;198;p29"/>
          <p:cNvSpPr txBox="1"/>
          <p:nvPr/>
        </p:nvSpPr>
        <p:spPr>
          <a:xfrm>
            <a:off x="3049294" y="1583157"/>
            <a:ext cx="29727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Removal of empty and partially filled columns.</a:t>
            </a:r>
            <a:endParaRPr sz="1200">
              <a:solidFill>
                <a:srgbClr val="0A3455"/>
              </a:solidFill>
              <a:latin typeface="Roboto Condensed Light"/>
              <a:ea typeface="Roboto Condensed Light"/>
              <a:cs typeface="Roboto Condensed Light"/>
              <a:sym typeface="Roboto Condensed Light"/>
            </a:endParaRPr>
          </a:p>
        </p:txBody>
      </p:sp>
      <p:cxnSp>
        <p:nvCxnSpPr>
          <p:cNvPr id="199" name="Google Shape;199;p29"/>
          <p:cNvCxnSpPr/>
          <p:nvPr/>
        </p:nvCxnSpPr>
        <p:spPr>
          <a:xfrm>
            <a:off x="2204000" y="2922525"/>
            <a:ext cx="637800" cy="600"/>
          </a:xfrm>
          <a:prstGeom prst="curvedConnector3">
            <a:avLst>
              <a:gd fmla="val 50000" name="adj1"/>
            </a:avLst>
          </a:prstGeom>
          <a:noFill/>
          <a:ln cap="flat" cmpd="sng" w="9525">
            <a:solidFill>
              <a:srgbClr val="FFFFFF"/>
            </a:solidFill>
            <a:prstDash val="solid"/>
            <a:round/>
            <a:headEnd len="med" w="med" type="none"/>
            <a:tailEnd len="med" w="med" type="none"/>
          </a:ln>
        </p:spPr>
      </p:cxnSp>
      <p:cxnSp>
        <p:nvCxnSpPr>
          <p:cNvPr id="200" name="Google Shape;200;p29"/>
          <p:cNvCxnSpPr/>
          <p:nvPr/>
        </p:nvCxnSpPr>
        <p:spPr>
          <a:xfrm>
            <a:off x="6305700" y="2922525"/>
            <a:ext cx="637800" cy="600"/>
          </a:xfrm>
          <a:prstGeom prst="curvedConnector3">
            <a:avLst>
              <a:gd fmla="val 50000" name="adj1"/>
            </a:avLst>
          </a:prstGeom>
          <a:noFill/>
          <a:ln cap="flat" cmpd="sng" w="9525">
            <a:solidFill>
              <a:srgbClr val="FFFF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ctrTitle"/>
          </p:nvPr>
        </p:nvSpPr>
        <p:spPr>
          <a:xfrm>
            <a:off x="2924100" y="179900"/>
            <a:ext cx="32958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sp>
        <p:nvSpPr>
          <p:cNvPr id="206" name="Google Shape;206;p30"/>
          <p:cNvSpPr txBox="1"/>
          <p:nvPr>
            <p:ph idx="2" type="ctrTitle"/>
          </p:nvPr>
        </p:nvSpPr>
        <p:spPr>
          <a:xfrm>
            <a:off x="1329050" y="2128475"/>
            <a:ext cx="1354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Word2Vec</a:t>
            </a:r>
            <a:endParaRPr/>
          </a:p>
        </p:txBody>
      </p:sp>
      <p:sp>
        <p:nvSpPr>
          <p:cNvPr id="207" name="Google Shape;207;p30"/>
          <p:cNvSpPr txBox="1"/>
          <p:nvPr>
            <p:ph idx="1" type="subTitle"/>
          </p:nvPr>
        </p:nvSpPr>
        <p:spPr>
          <a:xfrm>
            <a:off x="250500" y="2761000"/>
            <a:ext cx="2882100" cy="19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Word2vec is a  model to produce word embedding for word representation. It captures a large number of precise syntactic and semantic word relationships. It is a shallow two-layered neural network and represents words in vector space representation. It reconstructs the linguistic context of words. </a:t>
            </a:r>
            <a:endParaRPr sz="1200">
              <a:solidFill>
                <a:schemeClr val="dk1"/>
              </a:solidFill>
            </a:endParaRPr>
          </a:p>
          <a:p>
            <a:pPr indent="0" lvl="0" marL="0" rtl="0" algn="ctr">
              <a:spcBef>
                <a:spcPts val="0"/>
              </a:spcBef>
              <a:spcAft>
                <a:spcPts val="0"/>
              </a:spcAft>
              <a:buNone/>
            </a:pPr>
            <a:r>
              <a:rPr lang="en" sz="1200">
                <a:solidFill>
                  <a:schemeClr val="dk1"/>
                </a:solidFill>
              </a:rPr>
              <a:t>Pre-trained Word2vec is trained on Google news dataset which consists of around 100 billion words.</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sp>
        <p:nvSpPr>
          <p:cNvPr id="208" name="Google Shape;208;p30"/>
          <p:cNvSpPr txBox="1"/>
          <p:nvPr>
            <p:ph idx="3" type="ctrTitle"/>
          </p:nvPr>
        </p:nvSpPr>
        <p:spPr>
          <a:xfrm>
            <a:off x="4675350" y="4241225"/>
            <a:ext cx="1082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GloVe</a:t>
            </a:r>
            <a:endParaRPr/>
          </a:p>
        </p:txBody>
      </p:sp>
      <p:sp>
        <p:nvSpPr>
          <p:cNvPr id="209" name="Google Shape;209;p30"/>
          <p:cNvSpPr txBox="1"/>
          <p:nvPr>
            <p:ph idx="4" type="subTitle"/>
          </p:nvPr>
        </p:nvSpPr>
        <p:spPr>
          <a:xfrm>
            <a:off x="3345150" y="2123375"/>
            <a:ext cx="2882100" cy="19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GloVe (Global vectors for word representation) is based on matrix factorization techniques on the word context matrix. In this, for each term, we look for context terms within some area defined by a window-size before and after the term in our corpus and less weight is given for more distant words. </a:t>
            </a:r>
            <a:endParaRPr sz="1200">
              <a:solidFill>
                <a:schemeClr val="dk1"/>
              </a:solidFill>
            </a:endParaRPr>
          </a:p>
          <a:p>
            <a:pPr indent="0" lvl="0" marL="0" rtl="0" algn="ctr">
              <a:spcBef>
                <a:spcPts val="0"/>
              </a:spcBef>
              <a:spcAft>
                <a:spcPts val="0"/>
              </a:spcAft>
              <a:buNone/>
            </a:pPr>
            <a:r>
              <a:rPr lang="en" sz="1200">
                <a:solidFill>
                  <a:schemeClr val="dk1"/>
                </a:solidFill>
              </a:rPr>
              <a:t>It is trained on the Wikipedia dataset which consists of around 6 billion words.</a:t>
            </a:r>
            <a:endParaRPr sz="1200">
              <a:solidFill>
                <a:schemeClr val="dk1"/>
              </a:solidFill>
            </a:endParaRPr>
          </a:p>
        </p:txBody>
      </p:sp>
      <p:sp>
        <p:nvSpPr>
          <p:cNvPr id="210" name="Google Shape;210;p30"/>
          <p:cNvSpPr txBox="1"/>
          <p:nvPr>
            <p:ph idx="5" type="ctrTitle"/>
          </p:nvPr>
        </p:nvSpPr>
        <p:spPr>
          <a:xfrm>
            <a:off x="7573450" y="2115800"/>
            <a:ext cx="1243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FastText</a:t>
            </a:r>
            <a:endParaRPr/>
          </a:p>
        </p:txBody>
      </p:sp>
      <p:sp>
        <p:nvSpPr>
          <p:cNvPr id="211" name="Google Shape;211;p30"/>
          <p:cNvSpPr txBox="1"/>
          <p:nvPr>
            <p:ph idx="6" type="subTitle"/>
          </p:nvPr>
        </p:nvSpPr>
        <p:spPr>
          <a:xfrm>
            <a:off x="6520300" y="2866575"/>
            <a:ext cx="2218200" cy="20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Fasttext words embedding is similar to word2vec by Facebook research team and it also contains embeddings for n-grams which help in data sets with out of vocabulary words. </a:t>
            </a:r>
            <a:endParaRPr sz="1200">
              <a:solidFill>
                <a:schemeClr val="dk1"/>
              </a:solidFill>
            </a:endParaRPr>
          </a:p>
          <a:p>
            <a:pPr indent="0" lvl="0" marL="0" rtl="0" algn="ctr">
              <a:spcBef>
                <a:spcPts val="0"/>
              </a:spcBef>
              <a:spcAft>
                <a:spcPts val="0"/>
              </a:spcAft>
              <a:buNone/>
            </a:pPr>
            <a:r>
              <a:rPr lang="en" sz="1200">
                <a:solidFill>
                  <a:schemeClr val="dk1"/>
                </a:solidFill>
              </a:rPr>
              <a:t>FastText is trained on a wiki news dataset and contains around 1 million word vectors.</a:t>
            </a:r>
            <a:endParaRPr sz="1200">
              <a:solidFill>
                <a:schemeClr val="dk1"/>
              </a:solidFill>
            </a:endParaRPr>
          </a:p>
        </p:txBody>
      </p:sp>
      <p:cxnSp>
        <p:nvCxnSpPr>
          <p:cNvPr id="212" name="Google Shape;212;p30"/>
          <p:cNvCxnSpPr/>
          <p:nvPr/>
        </p:nvCxnSpPr>
        <p:spPr>
          <a:xfrm>
            <a:off x="3238925" y="2365075"/>
            <a:ext cx="0" cy="164760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30"/>
          <p:cNvCxnSpPr/>
          <p:nvPr/>
        </p:nvCxnSpPr>
        <p:spPr>
          <a:xfrm>
            <a:off x="6442150" y="2365075"/>
            <a:ext cx="0" cy="1647600"/>
          </a:xfrm>
          <a:prstGeom prst="straightConnector1">
            <a:avLst/>
          </a:prstGeom>
          <a:noFill/>
          <a:ln cap="flat" cmpd="sng" w="9525">
            <a:solidFill>
              <a:schemeClr val="dk1"/>
            </a:solidFill>
            <a:prstDash val="solid"/>
            <a:round/>
            <a:headEnd len="med" w="med" type="none"/>
            <a:tailEnd len="med" w="med" type="none"/>
          </a:ln>
        </p:spPr>
      </p:cxnSp>
      <p:sp>
        <p:nvSpPr>
          <p:cNvPr id="214" name="Google Shape;214;p30"/>
          <p:cNvSpPr/>
          <p:nvPr/>
        </p:nvSpPr>
        <p:spPr>
          <a:xfrm>
            <a:off x="624500" y="2019875"/>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3969300" y="4132624"/>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6831475" y="2008710"/>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txBox="1"/>
          <p:nvPr>
            <p:ph idx="3" type="ctrTitle"/>
          </p:nvPr>
        </p:nvSpPr>
        <p:spPr>
          <a:xfrm>
            <a:off x="561650" y="2129975"/>
            <a:ext cx="76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W2V</a:t>
            </a:r>
            <a:endParaRPr sz="1500"/>
          </a:p>
        </p:txBody>
      </p:sp>
      <p:sp>
        <p:nvSpPr>
          <p:cNvPr id="218" name="Google Shape;218;p30"/>
          <p:cNvSpPr txBox="1"/>
          <p:nvPr>
            <p:ph idx="3" type="ctrTitle"/>
          </p:nvPr>
        </p:nvSpPr>
        <p:spPr>
          <a:xfrm>
            <a:off x="3907950" y="4241225"/>
            <a:ext cx="76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GloVe</a:t>
            </a:r>
            <a:endParaRPr sz="1500"/>
          </a:p>
        </p:txBody>
      </p:sp>
      <p:sp>
        <p:nvSpPr>
          <p:cNvPr id="219" name="Google Shape;219;p30"/>
          <p:cNvSpPr txBox="1"/>
          <p:nvPr>
            <p:ph idx="3" type="ctrTitle"/>
          </p:nvPr>
        </p:nvSpPr>
        <p:spPr>
          <a:xfrm>
            <a:off x="6831475" y="2115800"/>
            <a:ext cx="684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FsTxT</a:t>
            </a:r>
            <a:endParaRPr sz="1400"/>
          </a:p>
        </p:txBody>
      </p:sp>
      <p:sp>
        <p:nvSpPr>
          <p:cNvPr id="220" name="Google Shape;220;p30"/>
          <p:cNvSpPr txBox="1"/>
          <p:nvPr>
            <p:ph idx="4" type="subTitle"/>
          </p:nvPr>
        </p:nvSpPr>
        <p:spPr>
          <a:xfrm>
            <a:off x="1557150" y="736225"/>
            <a:ext cx="6029700" cy="105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Roboto Condensed"/>
                <a:ea typeface="Roboto Condensed"/>
                <a:cs typeface="Roboto Condensed"/>
                <a:sym typeface="Roboto Condensed"/>
              </a:rPr>
              <a:t>Word embedding is a type of word representation that allows words with similar meaning to be understood by machine learning algorithms. They help in feature generation, document clustering, text classification, and natural language processing tasks.</a:t>
            </a:r>
            <a:endParaRPr b="1" sz="15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5209475" y="1752313"/>
            <a:ext cx="2413200" cy="7752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sp>
        <p:nvSpPr>
          <p:cNvPr id="226" name="Google Shape;226;p31"/>
          <p:cNvSpPr txBox="1"/>
          <p:nvPr>
            <p:ph type="ctrTitle"/>
          </p:nvPr>
        </p:nvSpPr>
        <p:spPr>
          <a:xfrm>
            <a:off x="4731775" y="217175"/>
            <a:ext cx="33747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PROCESSED  DATASET</a:t>
            </a:r>
            <a:endParaRPr/>
          </a:p>
        </p:txBody>
      </p:sp>
      <p:pic>
        <p:nvPicPr>
          <p:cNvPr id="227" name="Google Shape;227;p31"/>
          <p:cNvPicPr preferRelativeResize="0"/>
          <p:nvPr/>
        </p:nvPicPr>
        <p:blipFill>
          <a:blip r:embed="rId4">
            <a:alphaModFix/>
          </a:blip>
          <a:stretch>
            <a:fillRect/>
          </a:stretch>
        </p:blipFill>
        <p:spPr>
          <a:xfrm>
            <a:off x="208325" y="217175"/>
            <a:ext cx="4376100" cy="2441400"/>
          </a:xfrm>
          <a:prstGeom prst="snip2DiagRect">
            <a:avLst>
              <a:gd fmla="val 0" name="adj1"/>
              <a:gd fmla="val 5274" name="adj2"/>
            </a:avLst>
          </a:prstGeom>
          <a:noFill/>
          <a:ln cap="flat" cmpd="sng" w="38100">
            <a:solidFill>
              <a:schemeClr val="dk2"/>
            </a:solidFill>
            <a:prstDash val="solid"/>
            <a:round/>
            <a:headEnd len="sm" w="sm" type="none"/>
            <a:tailEnd len="sm" w="sm" type="none"/>
          </a:ln>
        </p:spPr>
      </p:pic>
      <p:pic>
        <p:nvPicPr>
          <p:cNvPr id="228" name="Google Shape;228;p31"/>
          <p:cNvPicPr preferRelativeResize="0"/>
          <p:nvPr/>
        </p:nvPicPr>
        <p:blipFill>
          <a:blip r:embed="rId5">
            <a:alphaModFix/>
          </a:blip>
          <a:stretch>
            <a:fillRect/>
          </a:stretch>
        </p:blipFill>
        <p:spPr>
          <a:xfrm>
            <a:off x="3615350" y="2695850"/>
            <a:ext cx="5321100" cy="2293500"/>
          </a:xfrm>
          <a:prstGeom prst="snip2DiagRect">
            <a:avLst>
              <a:gd fmla="val 0" name="adj1"/>
              <a:gd fmla="val 4265" name="adj2"/>
            </a:avLst>
          </a:prstGeom>
          <a:noFill/>
          <a:ln cap="flat" cmpd="sng" w="38100">
            <a:solidFill>
              <a:schemeClr val="dk2"/>
            </a:solidFill>
            <a:prstDash val="solid"/>
            <a:round/>
            <a:headEnd len="sm" w="sm" type="none"/>
            <a:tailEnd len="sm" w="sm" type="none"/>
          </a:ln>
        </p:spPr>
      </p:pic>
      <p:sp>
        <p:nvSpPr>
          <p:cNvPr id="229" name="Google Shape;229;p31"/>
          <p:cNvSpPr txBox="1"/>
          <p:nvPr>
            <p:ph idx="1" type="subTitle"/>
          </p:nvPr>
        </p:nvSpPr>
        <p:spPr>
          <a:xfrm>
            <a:off x="4584425" y="739800"/>
            <a:ext cx="3663300" cy="8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After pre-processing of data our final dataframe is prepared with respective minimum and maximum scores for each essay set. And word embeddings are made from all features( words ) extracted from the corpus.</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pic>
        <p:nvPicPr>
          <p:cNvPr id="230" name="Google Shape;230;p31"/>
          <p:cNvPicPr preferRelativeResize="0"/>
          <p:nvPr/>
        </p:nvPicPr>
        <p:blipFill>
          <a:blip r:embed="rId6">
            <a:alphaModFix/>
          </a:blip>
          <a:stretch>
            <a:fillRect/>
          </a:stretch>
        </p:blipFill>
        <p:spPr>
          <a:xfrm>
            <a:off x="458100" y="2869125"/>
            <a:ext cx="2701500" cy="2055000"/>
          </a:xfrm>
          <a:prstGeom prst="snip2DiagRect">
            <a:avLst>
              <a:gd fmla="val 0" name="adj1"/>
              <a:gd fmla="val 8943" name="adj2"/>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idx="2" type="ctrTitle"/>
          </p:nvPr>
        </p:nvSpPr>
        <p:spPr>
          <a:xfrm>
            <a:off x="3593525" y="71850"/>
            <a:ext cx="52143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236" name="Google Shape;236;p32"/>
          <p:cNvSpPr txBox="1"/>
          <p:nvPr>
            <p:ph idx="1" type="subTitle"/>
          </p:nvPr>
        </p:nvSpPr>
        <p:spPr>
          <a:xfrm>
            <a:off x="250825" y="2062250"/>
            <a:ext cx="32295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 PCA searches for a linear combination of variables  </a:t>
            </a:r>
            <a:endParaRPr sz="1200">
              <a:solidFill>
                <a:schemeClr val="dk1"/>
              </a:solidFill>
            </a:endParaRPr>
          </a:p>
          <a:p>
            <a:pPr indent="0" lvl="0" marL="0" rtl="0" algn="ctr">
              <a:spcBef>
                <a:spcPts val="0"/>
              </a:spcBef>
              <a:spcAft>
                <a:spcPts val="0"/>
              </a:spcAft>
              <a:buNone/>
            </a:pPr>
            <a:r>
              <a:rPr lang="en" sz="1200">
                <a:solidFill>
                  <a:schemeClr val="dk1"/>
                </a:solidFill>
              </a:rPr>
              <a:t>so that we can extract maximum variance from the </a:t>
            </a:r>
            <a:endParaRPr sz="1200">
              <a:solidFill>
                <a:schemeClr val="dk1"/>
              </a:solidFill>
            </a:endParaRPr>
          </a:p>
          <a:p>
            <a:pPr indent="0" lvl="0" marL="0" rtl="0" algn="ctr">
              <a:spcBef>
                <a:spcPts val="0"/>
              </a:spcBef>
              <a:spcAft>
                <a:spcPts val="0"/>
              </a:spcAft>
              <a:buNone/>
            </a:pPr>
            <a:r>
              <a:rPr lang="en" sz="1200">
                <a:solidFill>
                  <a:schemeClr val="dk1"/>
                </a:solidFill>
              </a:rPr>
              <a:t>Variables. In this method, we analyze total variance.</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pic>
        <p:nvPicPr>
          <p:cNvPr id="237" name="Google Shape;237;p32"/>
          <p:cNvPicPr preferRelativeResize="0"/>
          <p:nvPr/>
        </p:nvPicPr>
        <p:blipFill rotWithShape="1">
          <a:blip r:embed="rId3">
            <a:alphaModFix/>
          </a:blip>
          <a:srcRect b="39" l="0" r="0" t="29"/>
          <a:stretch/>
        </p:blipFill>
        <p:spPr>
          <a:xfrm>
            <a:off x="312999" y="2857075"/>
            <a:ext cx="2594700" cy="20541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38" name="Google Shape;238;p32"/>
          <p:cNvPicPr preferRelativeResize="0"/>
          <p:nvPr/>
        </p:nvPicPr>
        <p:blipFill rotWithShape="1">
          <a:blip r:embed="rId4">
            <a:alphaModFix/>
          </a:blip>
          <a:srcRect b="0" l="1105" r="1095" t="0"/>
          <a:stretch/>
        </p:blipFill>
        <p:spPr>
          <a:xfrm>
            <a:off x="3593513" y="622075"/>
            <a:ext cx="5323500" cy="4289100"/>
          </a:xfrm>
          <a:prstGeom prst="snip2DiagRect">
            <a:avLst>
              <a:gd fmla="val 0" name="adj1"/>
              <a:gd fmla="val 8932" name="adj2"/>
            </a:avLst>
          </a:prstGeom>
          <a:noFill/>
          <a:ln cap="flat" cmpd="sng" w="38100">
            <a:solidFill>
              <a:schemeClr val="dk2"/>
            </a:solidFill>
            <a:prstDash val="solid"/>
            <a:round/>
            <a:headEnd len="sm" w="sm" type="none"/>
            <a:tailEnd len="sm" w="sm" type="none"/>
          </a:ln>
        </p:spPr>
      </p:pic>
      <p:cxnSp>
        <p:nvCxnSpPr>
          <p:cNvPr id="239" name="Google Shape;239;p32"/>
          <p:cNvCxnSpPr/>
          <p:nvPr/>
        </p:nvCxnSpPr>
        <p:spPr>
          <a:xfrm>
            <a:off x="3249113" y="2837575"/>
            <a:ext cx="3000" cy="2093100"/>
          </a:xfrm>
          <a:prstGeom prst="straightConnector1">
            <a:avLst/>
          </a:prstGeom>
          <a:noFill/>
          <a:ln cap="flat" cmpd="sng" w="9525">
            <a:solidFill>
              <a:schemeClr val="dk1"/>
            </a:solidFill>
            <a:prstDash val="solid"/>
            <a:round/>
            <a:headEnd len="med" w="med" type="none"/>
            <a:tailEnd len="med" w="med" type="none"/>
          </a:ln>
        </p:spPr>
      </p:cxnSp>
      <p:sp>
        <p:nvSpPr>
          <p:cNvPr id="240" name="Google Shape;240;p32"/>
          <p:cNvSpPr/>
          <p:nvPr/>
        </p:nvSpPr>
        <p:spPr>
          <a:xfrm>
            <a:off x="261841" y="378018"/>
            <a:ext cx="2956200" cy="16215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313000" y="452825"/>
            <a:ext cx="2853900" cy="58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Principal Component Analysis (PCA)</a:t>
            </a:r>
            <a:endParaRPr b="1">
              <a:solidFill>
                <a:srgbClr val="0A3455"/>
              </a:solidFill>
              <a:latin typeface="Exo 2"/>
              <a:ea typeface="Exo 2"/>
              <a:cs typeface="Exo 2"/>
              <a:sym typeface="Exo 2"/>
            </a:endParaRPr>
          </a:p>
        </p:txBody>
      </p:sp>
      <p:sp>
        <p:nvSpPr>
          <p:cNvPr id="242" name="Google Shape;242;p32"/>
          <p:cNvSpPr txBox="1"/>
          <p:nvPr/>
        </p:nvSpPr>
        <p:spPr>
          <a:xfrm>
            <a:off x="313000" y="994275"/>
            <a:ext cx="2853900" cy="7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455"/>
                </a:solidFill>
                <a:latin typeface="Roboto Condensed Light"/>
                <a:ea typeface="Roboto Condensed Light"/>
                <a:cs typeface="Roboto Condensed Light"/>
                <a:sym typeface="Roboto Condensed Light"/>
              </a:rPr>
              <a:t>It is an unsupervised statistical and data correlation technique that is used to simplify data of higher dimensions into lower Dimensions.</a:t>
            </a:r>
            <a:endParaRPr sz="1200">
              <a:solidFill>
                <a:srgbClr val="0A3455"/>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p33"/>
          <p:cNvCxnSpPr/>
          <p:nvPr/>
        </p:nvCxnSpPr>
        <p:spPr>
          <a:xfrm>
            <a:off x="4574400" y="347838"/>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33"/>
          <p:cNvCxnSpPr/>
          <p:nvPr/>
        </p:nvCxnSpPr>
        <p:spPr>
          <a:xfrm>
            <a:off x="0" y="4816800"/>
            <a:ext cx="4574400" cy="0"/>
          </a:xfrm>
          <a:prstGeom prst="straightConnector1">
            <a:avLst/>
          </a:prstGeom>
          <a:noFill/>
          <a:ln cap="flat" cmpd="sng" w="9525">
            <a:solidFill>
              <a:schemeClr val="dk1"/>
            </a:solidFill>
            <a:prstDash val="solid"/>
            <a:round/>
            <a:headEnd len="med" w="med" type="none"/>
            <a:tailEnd len="med" w="med" type="none"/>
          </a:ln>
        </p:spPr>
      </p:cxnSp>
      <p:sp>
        <p:nvSpPr>
          <p:cNvPr id="249" name="Google Shape;249;p33"/>
          <p:cNvSpPr txBox="1"/>
          <p:nvPr/>
        </p:nvSpPr>
        <p:spPr>
          <a:xfrm>
            <a:off x="1964850" y="458975"/>
            <a:ext cx="5214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Exo 2"/>
                <a:ea typeface="Exo 2"/>
                <a:cs typeface="Exo 2"/>
                <a:sym typeface="Exo 2"/>
              </a:rPr>
              <a:t>REPRODUCIBLE  RESEARCH</a:t>
            </a:r>
            <a:endParaRPr b="1" sz="2400">
              <a:solidFill>
                <a:srgbClr val="FFFFFF"/>
              </a:solidFill>
              <a:latin typeface="Exo 2"/>
              <a:ea typeface="Exo 2"/>
              <a:cs typeface="Exo 2"/>
              <a:sym typeface="Exo 2"/>
            </a:endParaRPr>
          </a:p>
        </p:txBody>
      </p:sp>
      <p:sp>
        <p:nvSpPr>
          <p:cNvPr id="250" name="Google Shape;250;p33"/>
          <p:cNvSpPr txBox="1"/>
          <p:nvPr/>
        </p:nvSpPr>
        <p:spPr>
          <a:xfrm>
            <a:off x="1964850" y="952150"/>
            <a:ext cx="2891400" cy="27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RNN - </a:t>
            </a:r>
            <a:r>
              <a:rPr lang="en" sz="1200">
                <a:solidFill>
                  <a:srgbClr val="FFFFFF"/>
                </a:solidFill>
                <a:latin typeface="Roboto"/>
                <a:ea typeface="Roboto"/>
                <a:cs typeface="Roboto"/>
                <a:sym typeface="Roboto"/>
              </a:rPr>
              <a:t>Recurrent Neural Networks suffer from short-term memory and if the sequence is very long, they do not carry earlier information to the next time steps and may leave out important information while processing.</a:t>
            </a:r>
            <a:endParaRPr sz="1200">
              <a:solidFill>
                <a:srgbClr val="FFFFFF"/>
              </a:solidFill>
              <a:latin typeface="Roboto"/>
              <a:ea typeface="Roboto"/>
              <a:cs typeface="Roboto"/>
              <a:sym typeface="Roboto"/>
            </a:endParaRPr>
          </a:p>
          <a:p>
            <a:pPr indent="0" lvl="0" marL="0" rtl="0" algn="ctr">
              <a:spcBef>
                <a:spcPts val="1200"/>
              </a:spcBef>
              <a:spcAft>
                <a:spcPts val="1200"/>
              </a:spcAft>
              <a:buNone/>
            </a:pPr>
            <a:r>
              <a:rPr lang="en" sz="1200">
                <a:solidFill>
                  <a:srgbClr val="FFFFFF"/>
                </a:solidFill>
                <a:latin typeface="Roboto"/>
                <a:ea typeface="Roboto"/>
                <a:cs typeface="Roboto"/>
                <a:sym typeface="Roboto"/>
              </a:rPr>
              <a:t>RNN also suffers from vanishing gradient problems during the backpropagation, which means that the gradient shrinks as the network back propagates. They will not make any changes in the weights and hence do not contribute much.</a:t>
            </a:r>
            <a:endParaRPr sz="1200">
              <a:solidFill>
                <a:srgbClr val="FFFFFF"/>
              </a:solidFill>
              <a:latin typeface="Roboto"/>
              <a:ea typeface="Roboto"/>
              <a:cs typeface="Roboto"/>
              <a:sym typeface="Roboto"/>
            </a:endParaRPr>
          </a:p>
        </p:txBody>
      </p:sp>
      <p:pic>
        <p:nvPicPr>
          <p:cNvPr id="251" name="Google Shape;251;p33"/>
          <p:cNvPicPr preferRelativeResize="0"/>
          <p:nvPr/>
        </p:nvPicPr>
        <p:blipFill rotWithShape="1">
          <a:blip r:embed="rId3">
            <a:alphaModFix/>
          </a:blip>
          <a:srcRect b="0" l="19286" r="15114" t="0"/>
          <a:stretch/>
        </p:blipFill>
        <p:spPr>
          <a:xfrm>
            <a:off x="377750" y="1009475"/>
            <a:ext cx="1423800" cy="2514600"/>
          </a:xfrm>
          <a:prstGeom prst="snip2DiagRect">
            <a:avLst>
              <a:gd fmla="val 0" name="adj1"/>
              <a:gd fmla="val 16667" name="adj2"/>
            </a:avLst>
          </a:prstGeom>
          <a:noFill/>
          <a:ln cap="flat" cmpd="sng" w="38100">
            <a:solidFill>
              <a:schemeClr val="accent1"/>
            </a:solidFill>
            <a:prstDash val="solid"/>
            <a:round/>
            <a:headEnd len="sm" w="sm" type="none"/>
            <a:tailEnd len="sm" w="sm" type="none"/>
          </a:ln>
        </p:spPr>
      </p:pic>
      <p:sp>
        <p:nvSpPr>
          <p:cNvPr id="252" name="Google Shape;252;p33"/>
          <p:cNvSpPr txBox="1"/>
          <p:nvPr/>
        </p:nvSpPr>
        <p:spPr>
          <a:xfrm>
            <a:off x="5215250" y="875225"/>
            <a:ext cx="3608700" cy="2783100"/>
          </a:xfrm>
          <a:prstGeom prst="rect">
            <a:avLst/>
          </a:prstGeom>
          <a:noFill/>
          <a:ln>
            <a:noFill/>
          </a:ln>
        </p:spPr>
        <p:txBody>
          <a:bodyPr anchorCtr="0" anchor="t" bIns="91425" lIns="91425" spcFirstLastPara="1" rIns="91425" wrap="square" tIns="91425">
            <a:noAutofit/>
          </a:bodyPr>
          <a:lstStyle/>
          <a:p>
            <a:pPr indent="0" lvl="0" marL="0" rtl="0" algn="ctr">
              <a:spcBef>
                <a:spcPts val="500"/>
              </a:spcBef>
              <a:spcAft>
                <a:spcPts val="0"/>
              </a:spcAft>
              <a:buNone/>
            </a:pPr>
            <a:r>
              <a:rPr b="1" lang="en">
                <a:solidFill>
                  <a:srgbClr val="FFFFFF"/>
                </a:solidFill>
                <a:latin typeface="Exo 2"/>
                <a:ea typeface="Exo 2"/>
                <a:cs typeface="Exo 2"/>
                <a:sym typeface="Exo 2"/>
              </a:rPr>
              <a:t>MLP - </a:t>
            </a:r>
            <a:r>
              <a:rPr lang="en" sz="1200">
                <a:solidFill>
                  <a:srgbClr val="FFFFFF"/>
                </a:solidFill>
                <a:latin typeface="Roboto"/>
                <a:ea typeface="Roboto"/>
                <a:cs typeface="Roboto"/>
                <a:sym typeface="Roboto"/>
              </a:rPr>
              <a:t>The multilayer perceptron is a feed-forward artificial neural network that uses backpropagation as a supervised learning technique. </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MLPs learn fixed-function approximation and are unaware of the temporal structure of the input.</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The size of the sliding window is fixed in them and must be imposed on all inputs to the network. The size of the output is also fixed and any outputs that do not conform must be forced.</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So their rigid behavior makes them more useful in normal classification problems instead of text classification.</a:t>
            </a:r>
            <a:endParaRPr sz="1200">
              <a:solidFill>
                <a:srgbClr val="FFFFFF"/>
              </a:solidFill>
              <a:latin typeface="Roboto"/>
              <a:ea typeface="Roboto"/>
              <a:cs typeface="Roboto"/>
              <a:sym typeface="Roboto"/>
            </a:endParaRPr>
          </a:p>
        </p:txBody>
      </p:sp>
      <p:sp>
        <p:nvSpPr>
          <p:cNvPr id="253" name="Google Shape;253;p33"/>
          <p:cNvSpPr txBox="1"/>
          <p:nvPr/>
        </p:nvSpPr>
        <p:spPr>
          <a:xfrm>
            <a:off x="200700" y="3792400"/>
            <a:ext cx="8742600" cy="1024500"/>
          </a:xfrm>
          <a:prstGeom prst="rect">
            <a:avLst/>
          </a:prstGeom>
          <a:noFill/>
          <a:ln>
            <a:noFill/>
          </a:ln>
        </p:spPr>
        <p:txBody>
          <a:bodyPr anchorCtr="0" anchor="t" bIns="91425" lIns="91425" spcFirstLastPara="1" rIns="91425" wrap="square" tIns="91425">
            <a:noAutofit/>
          </a:bodyPr>
          <a:lstStyle/>
          <a:p>
            <a:pPr indent="0" lvl="0" marL="0" rtl="0" algn="ctr">
              <a:spcBef>
                <a:spcPts val="500"/>
              </a:spcBef>
              <a:spcAft>
                <a:spcPts val="0"/>
              </a:spcAft>
              <a:buNone/>
            </a:pPr>
            <a:r>
              <a:rPr b="1" lang="en">
                <a:solidFill>
                  <a:srgbClr val="FFFFFF"/>
                </a:solidFill>
                <a:latin typeface="Exo 2"/>
                <a:ea typeface="Exo 2"/>
                <a:cs typeface="Exo 2"/>
                <a:sym typeface="Exo 2"/>
              </a:rPr>
              <a:t>LSTM - </a:t>
            </a:r>
            <a:r>
              <a:rPr lang="en" sz="1200">
                <a:solidFill>
                  <a:srgbClr val="FFFFFF"/>
                </a:solidFill>
                <a:latin typeface="Roboto"/>
                <a:ea typeface="Roboto"/>
                <a:cs typeface="Roboto"/>
                <a:sym typeface="Roboto"/>
              </a:rPr>
              <a:t>The Long Short-Term Memory (LSTM) network is a type of Recurrent Neural Network which is designed for solving sequence related problems.</a:t>
            </a:r>
            <a:r>
              <a:rPr b="1" lang="en" sz="1200">
                <a:solidFill>
                  <a:srgbClr val="FFFFFF"/>
                </a:solidFill>
                <a:latin typeface="Roboto"/>
                <a:ea typeface="Roboto"/>
                <a:cs typeface="Roboto"/>
                <a:sym typeface="Roboto"/>
              </a:rPr>
              <a:t> </a:t>
            </a:r>
            <a:r>
              <a:rPr lang="en" sz="1200">
                <a:solidFill>
                  <a:srgbClr val="FFFFFF"/>
                </a:solidFill>
                <a:latin typeface="Roboto"/>
                <a:ea typeface="Roboto"/>
                <a:cs typeface="Roboto"/>
                <a:sym typeface="Roboto"/>
              </a:rPr>
              <a:t>An essay is a sequence of words and the meaning of a sentence is defined by the sequence only, if the sequence of words changes then the meaning will also change. So, it is a type of sequence classification problem. Therefore, we will be using Long Short Term Memory Networks.</a:t>
            </a:r>
            <a:endParaRPr>
              <a:solidFill>
                <a:srgbClr val="FFFFFF"/>
              </a:solidFill>
              <a:latin typeface="Roboto"/>
              <a:ea typeface="Roboto"/>
              <a:cs typeface="Roboto"/>
              <a:sym typeface="Roboto"/>
            </a:endParaRPr>
          </a:p>
        </p:txBody>
      </p:sp>
      <p:sp>
        <p:nvSpPr>
          <p:cNvPr id="254" name="Google Shape;254;p33"/>
          <p:cNvSpPr/>
          <p:nvPr/>
        </p:nvSpPr>
        <p:spPr>
          <a:xfrm>
            <a:off x="200702" y="3865295"/>
            <a:ext cx="8742600" cy="878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3"/>
          <p:cNvCxnSpPr/>
          <p:nvPr/>
        </p:nvCxnSpPr>
        <p:spPr>
          <a:xfrm>
            <a:off x="4994425" y="1043600"/>
            <a:ext cx="8700" cy="252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ctrTitle"/>
          </p:nvPr>
        </p:nvSpPr>
        <p:spPr>
          <a:xfrm>
            <a:off x="2210100" y="136650"/>
            <a:ext cx="4723800" cy="5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OF LSTM NETWORKS</a:t>
            </a:r>
            <a:endParaRPr/>
          </a:p>
        </p:txBody>
      </p:sp>
      <p:pic>
        <p:nvPicPr>
          <p:cNvPr id="261" name="Google Shape;261;p34"/>
          <p:cNvPicPr preferRelativeResize="0"/>
          <p:nvPr/>
        </p:nvPicPr>
        <p:blipFill>
          <a:blip r:embed="rId3">
            <a:alphaModFix/>
          </a:blip>
          <a:stretch>
            <a:fillRect/>
          </a:stretch>
        </p:blipFill>
        <p:spPr>
          <a:xfrm>
            <a:off x="1210325" y="778175"/>
            <a:ext cx="3876300" cy="2317200"/>
          </a:xfrm>
          <a:prstGeom prst="snip2DiagRect">
            <a:avLst>
              <a:gd fmla="val 0" name="adj1"/>
              <a:gd fmla="val 11041" name="adj2"/>
            </a:avLst>
          </a:prstGeom>
          <a:noFill/>
          <a:ln cap="flat" cmpd="sng" w="38100">
            <a:solidFill>
              <a:schemeClr val="dk2"/>
            </a:solidFill>
            <a:prstDash val="solid"/>
            <a:round/>
            <a:headEnd len="sm" w="sm" type="none"/>
            <a:tailEnd len="sm" w="sm" type="none"/>
          </a:ln>
        </p:spPr>
      </p:pic>
      <p:pic>
        <p:nvPicPr>
          <p:cNvPr id="262" name="Google Shape;262;p34"/>
          <p:cNvPicPr preferRelativeResize="0"/>
          <p:nvPr/>
        </p:nvPicPr>
        <p:blipFill rotWithShape="1">
          <a:blip r:embed="rId4">
            <a:alphaModFix/>
          </a:blip>
          <a:srcRect b="0" l="4424" r="23988" t="0"/>
          <a:stretch/>
        </p:blipFill>
        <p:spPr>
          <a:xfrm>
            <a:off x="2333900" y="3345425"/>
            <a:ext cx="21669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3" name="Google Shape;263;p34"/>
          <p:cNvPicPr preferRelativeResize="0"/>
          <p:nvPr/>
        </p:nvPicPr>
        <p:blipFill rotWithShape="1">
          <a:blip r:embed="rId5">
            <a:alphaModFix/>
          </a:blip>
          <a:srcRect b="0" l="4933" r="24989" t="0"/>
          <a:stretch/>
        </p:blipFill>
        <p:spPr>
          <a:xfrm>
            <a:off x="167450" y="3345425"/>
            <a:ext cx="19893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4" name="Google Shape;264;p34"/>
          <p:cNvPicPr preferRelativeResize="0"/>
          <p:nvPr/>
        </p:nvPicPr>
        <p:blipFill rotWithShape="1">
          <a:blip r:embed="rId6">
            <a:alphaModFix/>
          </a:blip>
          <a:srcRect b="0" l="4934" r="24973" t="0"/>
          <a:stretch/>
        </p:blipFill>
        <p:spPr>
          <a:xfrm>
            <a:off x="4663800" y="3345425"/>
            <a:ext cx="19893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5" name="Google Shape;265;p34"/>
          <p:cNvPicPr preferRelativeResize="0"/>
          <p:nvPr/>
        </p:nvPicPr>
        <p:blipFill rotWithShape="1">
          <a:blip r:embed="rId7">
            <a:alphaModFix/>
          </a:blip>
          <a:srcRect b="0" l="3756" r="24686" t="0"/>
          <a:stretch/>
        </p:blipFill>
        <p:spPr>
          <a:xfrm>
            <a:off x="6816100" y="3345425"/>
            <a:ext cx="21669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6" name="Google Shape;266;p34"/>
          <p:cNvPicPr preferRelativeResize="0"/>
          <p:nvPr/>
        </p:nvPicPr>
        <p:blipFill>
          <a:blip r:embed="rId8">
            <a:alphaModFix/>
          </a:blip>
          <a:stretch>
            <a:fillRect/>
          </a:stretch>
        </p:blipFill>
        <p:spPr>
          <a:xfrm>
            <a:off x="5305975" y="778175"/>
            <a:ext cx="2627700" cy="23172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